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0"/>
  </p:notesMasterIdLst>
  <p:sldIdLst>
    <p:sldId id="256" r:id="rId2"/>
    <p:sldId id="329" r:id="rId3"/>
    <p:sldId id="358" r:id="rId4"/>
    <p:sldId id="359" r:id="rId5"/>
    <p:sldId id="330" r:id="rId6"/>
    <p:sldId id="344" r:id="rId7"/>
    <p:sldId id="345" r:id="rId8"/>
    <p:sldId id="331" r:id="rId9"/>
    <p:sldId id="346" r:id="rId10"/>
    <p:sldId id="333" r:id="rId11"/>
    <p:sldId id="349" r:id="rId12"/>
    <p:sldId id="334" r:id="rId13"/>
    <p:sldId id="338" r:id="rId14"/>
    <p:sldId id="373" r:id="rId15"/>
    <p:sldId id="348" r:id="rId16"/>
    <p:sldId id="347" r:id="rId17"/>
    <p:sldId id="332" r:id="rId18"/>
    <p:sldId id="365" r:id="rId19"/>
    <p:sldId id="366" r:id="rId20"/>
    <p:sldId id="367" r:id="rId21"/>
    <p:sldId id="368" r:id="rId22"/>
    <p:sldId id="369" r:id="rId23"/>
    <p:sldId id="370" r:id="rId24"/>
    <p:sldId id="371" r:id="rId25"/>
    <p:sldId id="374" r:id="rId26"/>
    <p:sldId id="375" r:id="rId27"/>
    <p:sldId id="376" r:id="rId28"/>
    <p:sldId id="372" r:id="rId29"/>
  </p:sldIdLst>
  <p:sldSz cx="9144000" cy="6858000" type="screen4x3"/>
  <p:notesSz cx="6858000" cy="9144000"/>
  <p:embeddedFontLst>
    <p:embeddedFont>
      <p:font typeface="Arial Narrow" pitchFamily="34" charset="0"/>
      <p:regular r:id="rId31"/>
      <p:bold r:id="rId32"/>
      <p:italic r:id="rId33"/>
      <p:boldItalic r:id="rId34"/>
    </p:embeddedFont>
    <p:embeddedFont>
      <p:font typeface="Calibri" pitchFamily="34" charset="0"/>
      <p:regular r:id="rId35"/>
      <p:bold r:id="rId36"/>
      <p:italic r:id="rId37"/>
      <p:boldItalic r:id="rId38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739" autoAdjust="0"/>
    <p:restoredTop sz="94622" autoAdjust="0"/>
  </p:normalViewPr>
  <p:slideViewPr>
    <p:cSldViewPr>
      <p:cViewPr>
        <p:scale>
          <a:sx n="70" d="100"/>
          <a:sy n="70" d="100"/>
        </p:scale>
        <p:origin x="-1398" y="-3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38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37" Type="http://schemas.openxmlformats.org/officeDocument/2006/relationships/font" Target="fonts/font7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5.fntdata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 sz="2160">
                <a:latin typeface="Arial Narrow" pitchFamily="34" charset="0"/>
              </a:defRPr>
            </a:pPr>
            <a:r>
              <a:rPr lang="ru-RU" sz="2000" dirty="0" smtClean="0">
                <a:latin typeface="Arial Narrow" pitchFamily="34" charset="0"/>
              </a:rPr>
              <a:t>Знаете ли Вы о существовании </a:t>
            </a:r>
          </a:p>
          <a:p>
            <a:pPr>
              <a:defRPr sz="2160">
                <a:latin typeface="Arial Narrow" pitchFamily="34" charset="0"/>
              </a:defRPr>
            </a:pPr>
            <a:r>
              <a:rPr lang="ru-RU" sz="2000" dirty="0" smtClean="0">
                <a:latin typeface="Arial Narrow" pitchFamily="34" charset="0"/>
              </a:rPr>
              <a:t>профессионального стандарта педагога?</a:t>
            </a:r>
            <a:endParaRPr lang="ru-RU" sz="2000" dirty="0">
              <a:latin typeface="Arial Narrow" pitchFamily="34" charset="0"/>
            </a:endParaRPr>
          </a:p>
        </c:rich>
      </c:tx>
      <c:layout>
        <c:manualLayout>
          <c:xMode val="edge"/>
          <c:yMode val="edge"/>
          <c:x val="0.24309801069621148"/>
          <c:y val="1.924034026563361E-2"/>
        </c:manualLayout>
      </c:layout>
    </c:title>
    <c:plotArea>
      <c:layout>
        <c:manualLayout>
          <c:layoutTarget val="inner"/>
          <c:xMode val="edge"/>
          <c:yMode val="edge"/>
          <c:x val="0.19150994951172734"/>
          <c:y val="0.30394412428150691"/>
          <c:w val="0.3034416422006545"/>
          <c:h val="0.5866314487114036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/>
                      <a:t>75,7 %</a:t>
                    </a:r>
                  </a:p>
                </c:rich>
              </c:tx>
              <c:dLblPos val="bestFit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/>
                      <a:t>22,1 %</a:t>
                    </a:r>
                  </a:p>
                </c:rich>
              </c:tx>
              <c:dLblPos val="bestFit"/>
            </c:dLbl>
            <c:dLbl>
              <c:idx val="2"/>
              <c:layout>
                <c:manualLayout>
                  <c:x val="-5.5873489017977701E-2"/>
                  <c:y val="2.4432475128477543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2,1 %</a:t>
                    </a:r>
                  </a:p>
                </c:rich>
              </c:tx>
              <c:dLblPos val="bestFit"/>
            </c:dLbl>
            <c:dLbl>
              <c:idx val="3"/>
              <c:delete val="1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Лист1!$A$2:$A$5</c:f>
              <c:strCache>
                <c:ptCount val="3"/>
                <c:pt idx="0">
                  <c:v>Знаю, что стандарт разработан и утвержден</c:v>
                </c:pt>
                <c:pt idx="1">
                  <c:v>Обладаю только общей информацией о стандарте</c:v>
                </c:pt>
                <c:pt idx="2">
                  <c:v>Не слышал(а) о стандарте ранее</c:v>
                </c:pt>
              </c:strCache>
            </c:strRef>
          </c:cat>
          <c:val>
            <c:numRef>
              <c:f>Лист1!$B$2:$B$5</c:f>
              <c:numCache>
                <c:formatCode>0.0%</c:formatCode>
                <c:ptCount val="4"/>
                <c:pt idx="0">
                  <c:v>0.75700000000000056</c:v>
                </c:pt>
                <c:pt idx="1">
                  <c:v>0.22100000000000011</c:v>
                </c:pt>
                <c:pt idx="2">
                  <c:v>2.1000000000000019E-2</c:v>
                </c:pt>
              </c:numCache>
            </c:numRef>
          </c:val>
        </c:ser>
        <c:firstSliceAng val="0"/>
      </c:pieChart>
      <c:spPr>
        <a:noFill/>
        <a:ln w="36248">
          <a:noFill/>
        </a:ln>
      </c:spPr>
    </c:plotArea>
    <c:legend>
      <c:legendPos val="r"/>
      <c:legendEntry>
        <c:idx val="3"/>
        <c:delete val="1"/>
      </c:legendEntry>
      <c:layout>
        <c:manualLayout>
          <c:xMode val="edge"/>
          <c:yMode val="edge"/>
          <c:x val="0.54199241628433881"/>
          <c:y val="0.34855803246515382"/>
          <c:w val="0.43976304735198291"/>
          <c:h val="0.50363373790976529"/>
        </c:manualLayout>
      </c:layout>
      <c:txPr>
        <a:bodyPr/>
        <a:lstStyle/>
        <a:p>
          <a:pPr>
            <a:defRPr sz="1600">
              <a:latin typeface="Arial Narrow" pitchFamily="34" charset="0"/>
            </a:defRPr>
          </a:pPr>
          <a:endParaRPr lang="ru-RU"/>
        </a:p>
      </c:txPr>
    </c:legend>
    <c:plotVisOnly val="1"/>
    <c:dispBlanksAs val="zero"/>
  </c:chart>
  <c:spPr>
    <a:ln>
      <a:noFill/>
    </a:ln>
  </c:spPr>
  <c:txPr>
    <a:bodyPr/>
    <a:lstStyle/>
    <a:p>
      <a:pPr>
        <a:defRPr sz="2569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2000">
                <a:latin typeface="Arial Narrow" pitchFamily="34" charset="0"/>
              </a:defRPr>
            </a:pPr>
            <a:r>
              <a:rPr lang="ru-RU" sz="2000" dirty="0" smtClean="0">
                <a:latin typeface="Arial Narrow" pitchFamily="34" charset="0"/>
              </a:rPr>
              <a:t>Насколько Вы знакомы с текстом</a:t>
            </a:r>
          </a:p>
          <a:p>
            <a:pPr>
              <a:defRPr sz="2000">
                <a:latin typeface="Arial Narrow" pitchFamily="34" charset="0"/>
              </a:defRPr>
            </a:pPr>
            <a:r>
              <a:rPr lang="ru-RU" sz="2000" dirty="0" smtClean="0">
                <a:latin typeface="Arial Narrow" pitchFamily="34" charset="0"/>
              </a:rPr>
              <a:t> профессионального стандарта педагога?</a:t>
            </a:r>
            <a:endParaRPr lang="ru-RU" sz="2000" dirty="0">
              <a:latin typeface="Arial Narrow" pitchFamily="34" charset="0"/>
            </a:endParaRPr>
          </a:p>
        </c:rich>
      </c:tx>
      <c:layout>
        <c:manualLayout>
          <c:xMode val="edge"/>
          <c:yMode val="edge"/>
          <c:x val="0.2515244555515887"/>
          <c:y val="7.5353210758777184E-2"/>
        </c:manualLayout>
      </c:layout>
    </c:title>
    <c:plotArea>
      <c:layout>
        <c:manualLayout>
          <c:layoutTarget val="inner"/>
          <c:xMode val="edge"/>
          <c:yMode val="edge"/>
          <c:x val="0.14007055972698165"/>
          <c:y val="0.28722507944720421"/>
          <c:w val="0.32605790395443718"/>
          <c:h val="0.57349331156199101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/>
                      <a:t>40,6 %</a:t>
                    </a:r>
                  </a:p>
                </c:rich>
              </c:tx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/>
                      <a:t>33,5 %</a:t>
                    </a:r>
                  </a:p>
                </c:rich>
              </c:tx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/>
                      <a:t>15,5 %</a:t>
                    </a:r>
                  </a:p>
                </c:rich>
              </c:tx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/>
                      <a:t>10,4 %</a:t>
                    </a:r>
                  </a:p>
                </c:rich>
              </c:tx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Детально изучил(а) текст</c:v>
                </c:pt>
                <c:pt idx="1">
                  <c:v>Прочитал(а) текст "по диагонали"</c:v>
                </c:pt>
                <c:pt idx="2">
                  <c:v>Располагаю печатной/электронной копией текста, но пока не успел(а) с ним ознакомиться</c:v>
                </c:pt>
                <c:pt idx="3">
                  <c:v>Не знаком(а) с текстом и не располагаю его печатной/электронной копией</c:v>
                </c:pt>
              </c:strCache>
            </c:strRef>
          </c:cat>
          <c:val>
            <c:numRef>
              <c:f>Лист1!$B$2:$B$5</c:f>
              <c:numCache>
                <c:formatCode>0.0%</c:formatCode>
                <c:ptCount val="4"/>
                <c:pt idx="0">
                  <c:v>0.40600000000000008</c:v>
                </c:pt>
                <c:pt idx="1">
                  <c:v>0.33500000000000041</c:v>
                </c:pt>
                <c:pt idx="2">
                  <c:v>0.15500000000000014</c:v>
                </c:pt>
                <c:pt idx="3">
                  <c:v>0.10400000000000002</c:v>
                </c:pt>
              </c:numCache>
            </c:numRef>
          </c:val>
        </c:ser>
        <c:firstSliceAng val="0"/>
      </c:pieChart>
      <c:spPr>
        <a:noFill/>
        <a:ln w="25376">
          <a:noFill/>
        </a:ln>
      </c:spPr>
    </c:plotArea>
    <c:legend>
      <c:legendPos val="r"/>
      <c:layout>
        <c:manualLayout>
          <c:xMode val="edge"/>
          <c:yMode val="edge"/>
          <c:x val="0.53373648893674053"/>
          <c:y val="0.28769974534174758"/>
          <c:w val="0.38914650841797238"/>
          <c:h val="0.60931792884283542"/>
        </c:manualLayout>
      </c:layout>
      <c:txPr>
        <a:bodyPr/>
        <a:lstStyle/>
        <a:p>
          <a:pPr>
            <a:defRPr sz="1600" kern="1000" baseline="0">
              <a:latin typeface="Arial Narrow" pitchFamily="34" charset="0"/>
            </a:defRPr>
          </a:pPr>
          <a:endParaRPr lang="ru-RU"/>
        </a:p>
      </c:txPr>
    </c:legend>
    <c:plotVisOnly val="1"/>
    <c:dispBlanksAs val="zero"/>
  </c:chart>
  <c:spPr>
    <a:ln>
      <a:noFill/>
    </a:ln>
  </c:spPr>
  <c:txPr>
    <a:bodyPr/>
    <a:lstStyle/>
    <a:p>
      <a:pPr>
        <a:defRPr sz="1798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>
                <a:latin typeface="Arial Narrow" pitchFamily="34" charset="0"/>
              </a:defRPr>
            </a:pPr>
            <a:r>
              <a:rPr lang="ru-RU" sz="2000" dirty="0" smtClean="0">
                <a:latin typeface="Arial Narrow" pitchFamily="34" charset="0"/>
              </a:rPr>
              <a:t>Как Вы относитесь к предстоящему введению профессионального стандарта педагога?</a:t>
            </a:r>
            <a:endParaRPr lang="ru-RU" sz="2000" dirty="0">
              <a:latin typeface="Arial Narrow" pitchFamily="34" charset="0"/>
            </a:endParaRPr>
          </a:p>
        </c:rich>
      </c:tx>
    </c:title>
    <c:plotArea>
      <c:layout>
        <c:manualLayout>
          <c:layoutTarget val="inner"/>
          <c:xMode val="edge"/>
          <c:yMode val="edge"/>
          <c:x val="0.15721586893648828"/>
          <c:y val="0.21786825831295384"/>
          <c:w val="0.37871219730364752"/>
          <c:h val="0.63301597202712878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30,8 %</a:t>
                    </a:r>
                  </a:p>
                </c:rich>
              </c:tx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42,9 %</a:t>
                    </a:r>
                  </a:p>
                </c:rich>
              </c:tx>
            </c:dLbl>
            <c:dLbl>
              <c:idx val="2"/>
              <c:tx>
                <c:rich>
                  <a:bodyPr/>
                  <a:lstStyle/>
                  <a:p>
                    <a:r>
                      <a:rPr lang="en-US"/>
                      <a:t>10,7 %</a:t>
                    </a:r>
                  </a:p>
                </c:rich>
              </c:tx>
            </c:dLbl>
            <c:dLbl>
              <c:idx val="3"/>
              <c:tx>
                <c:rich>
                  <a:bodyPr/>
                  <a:lstStyle/>
                  <a:p>
                    <a:r>
                      <a:rPr lang="en-US"/>
                      <a:t>1,9 %</a:t>
                    </a:r>
                  </a:p>
                </c:rich>
              </c:tx>
            </c:dLbl>
            <c:dLbl>
              <c:idx val="4"/>
              <c:tx>
                <c:rich>
                  <a:bodyPr/>
                  <a:lstStyle/>
                  <a:p>
                    <a:r>
                      <a:rPr lang="en-US"/>
                      <a:t>13,7 %</a:t>
                    </a:r>
                  </a:p>
                </c:rich>
              </c:tx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В целом позитивно</c:v>
                </c:pt>
                <c:pt idx="1">
                  <c:v>Скорее позитивно, чем негативно</c:v>
                </c:pt>
                <c:pt idx="2">
                  <c:v>Скорее негативно, чем позитивно</c:v>
                </c:pt>
                <c:pt idx="3">
                  <c:v>Крайне негативно</c:v>
                </c:pt>
                <c:pt idx="4">
                  <c:v>Затрудняюсь ответить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0.30800000000000027</c:v>
                </c:pt>
                <c:pt idx="1">
                  <c:v>0.42900000000000033</c:v>
                </c:pt>
                <c:pt idx="2">
                  <c:v>0.10700000000000007</c:v>
                </c:pt>
                <c:pt idx="3">
                  <c:v>1.9000000000000017E-2</c:v>
                </c:pt>
                <c:pt idx="4">
                  <c:v>0.13700000000000001</c:v>
                </c:pt>
              </c:numCache>
            </c:numRef>
          </c:val>
        </c:ser>
        <c:firstSliceAng val="0"/>
      </c:pieChart>
      <c:spPr>
        <a:noFill/>
        <a:ln w="25376">
          <a:noFill/>
        </a:ln>
      </c:spPr>
    </c:plotArea>
    <c:legend>
      <c:legendPos val="r"/>
      <c:layout>
        <c:manualLayout>
          <c:xMode val="edge"/>
          <c:yMode val="edge"/>
          <c:x val="0.56444972533549065"/>
          <c:y val="0.2659050502687082"/>
          <c:w val="0.43555027466450991"/>
          <c:h val="0.45994275751183655"/>
        </c:manualLayout>
      </c:layout>
      <c:txPr>
        <a:bodyPr/>
        <a:lstStyle/>
        <a:p>
          <a:pPr>
            <a:defRPr sz="1600">
              <a:latin typeface="Arial Narrow" pitchFamily="34" charset="0"/>
            </a:defRPr>
          </a:pPr>
          <a:endParaRPr lang="ru-RU"/>
        </a:p>
      </c:txPr>
    </c:legend>
    <c:plotVisOnly val="1"/>
    <c:dispBlanksAs val="zero"/>
  </c:chart>
  <c:spPr>
    <a:ln>
      <a:noFill/>
    </a:ln>
  </c:spPr>
  <c:txPr>
    <a:bodyPr/>
    <a:lstStyle/>
    <a:p>
      <a:pPr>
        <a:defRPr sz="1798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2000">
                <a:latin typeface="Arial Narrow" pitchFamily="34" charset="0"/>
              </a:defRPr>
            </a:pPr>
            <a:r>
              <a:rPr lang="ru-RU" sz="2000" dirty="0" smtClean="0">
                <a:latin typeface="Arial Narrow" pitchFamily="34" charset="0"/>
              </a:rPr>
              <a:t>Приоритетные формы образования для повышения своего профессионального уровня</a:t>
            </a:r>
            <a:endParaRPr lang="ru-RU" sz="2000" dirty="0">
              <a:latin typeface="Arial Narrow" pitchFamily="34" charset="0"/>
            </a:endParaRPr>
          </a:p>
        </c:rich>
      </c:tx>
    </c:title>
    <c:plotArea>
      <c:layout/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/>
            </a:solidFill>
          </c:spPr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strRef>
              <c:f>Лист1!$A$2:$A$7</c:f>
              <c:strCache>
                <c:ptCount val="6"/>
                <c:pt idx="0">
                  <c:v>Обучение на курсах повышения квалификации в очно-заочной или заочной форме</c:v>
                </c:pt>
                <c:pt idx="1">
                  <c:v>Обучение на семинарах, вебинарах, консультациях</c:v>
                </c:pt>
                <c:pt idx="2">
                  <c:v>Обучение на курсах повышения квалификации в очной форме</c:v>
                </c:pt>
                <c:pt idx="3">
                  <c:v>Самообразование</c:v>
                </c:pt>
                <c:pt idx="4">
                  <c:v>Прохождение профессиональной переподготовки (более 250 часов)</c:v>
                </c:pt>
                <c:pt idx="5">
                  <c:v>Работа в сетевых педагогических сообществах</c:v>
                </c:pt>
              </c:strCache>
            </c:strRef>
          </c:cat>
          <c:val>
            <c:numRef>
              <c:f>Лист1!$B$2:$B$7</c:f>
              <c:numCache>
                <c:formatCode>0.0%</c:formatCode>
                <c:ptCount val="6"/>
                <c:pt idx="0">
                  <c:v>0.42700000000000027</c:v>
                </c:pt>
                <c:pt idx="1">
                  <c:v>0.40800000000000008</c:v>
                </c:pt>
                <c:pt idx="2">
                  <c:v>0.39100000000000035</c:v>
                </c:pt>
                <c:pt idx="3">
                  <c:v>0.2430000000000001</c:v>
                </c:pt>
                <c:pt idx="4">
                  <c:v>0.22800000000000001</c:v>
                </c:pt>
                <c:pt idx="5">
                  <c:v>8.7000000000000022E-2</c:v>
                </c:pt>
              </c:numCache>
            </c:numRef>
          </c:val>
        </c:ser>
        <c:gapWidth val="100"/>
        <c:axId val="90788992"/>
        <c:axId val="90783104"/>
      </c:barChart>
      <c:valAx>
        <c:axId val="90783104"/>
        <c:scaling>
          <c:orientation val="minMax"/>
          <c:max val="0.60000000000000053"/>
        </c:scaling>
        <c:delete val="1"/>
        <c:axPos val="b"/>
        <c:numFmt formatCode="0.0%" sourceLinked="1"/>
        <c:tickLblPos val="none"/>
        <c:crossAx val="90788992"/>
        <c:crosses val="autoZero"/>
        <c:crossBetween val="between"/>
      </c:valAx>
      <c:catAx>
        <c:axId val="90788992"/>
        <c:scaling>
          <c:orientation val="minMax"/>
        </c:scaling>
        <c:axPos val="l"/>
        <c:tickLblPos val="nextTo"/>
        <c:txPr>
          <a:bodyPr/>
          <a:lstStyle/>
          <a:p>
            <a:pPr>
              <a:defRPr sz="1800">
                <a:latin typeface="Arial Narrow" pitchFamily="34" charset="0"/>
              </a:defRPr>
            </a:pPr>
            <a:endParaRPr lang="ru-RU"/>
          </a:p>
        </c:txPr>
        <c:crossAx val="90783104"/>
        <c:crosses val="autoZero"/>
        <c:auto val="1"/>
        <c:lblAlgn val="ctr"/>
        <c:lblOffset val="100"/>
      </c:catAx>
      <c:spPr>
        <a:noFill/>
        <a:ln w="25400">
          <a:noFill/>
        </a:ln>
      </c:spPr>
    </c:plotArea>
    <c:plotVisOnly val="1"/>
    <c:dispBlanksAs val="zero"/>
  </c:chart>
  <c:spPr>
    <a:ln>
      <a:noFill/>
    </a:ln>
  </c:spPr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sz="2000" dirty="0" smtClean="0">
                <a:latin typeface="Arial Narrow" pitchFamily="34" charset="0"/>
              </a:rPr>
              <a:t>Насколько</a:t>
            </a:r>
            <a:r>
              <a:rPr lang="ru-RU" sz="2000" baseline="0" dirty="0" smtClean="0">
                <a:latin typeface="Arial Narrow" pitchFamily="34" charset="0"/>
              </a:rPr>
              <a:t> </a:t>
            </a:r>
            <a:r>
              <a:rPr lang="ru-RU" sz="2000" dirty="0" smtClean="0">
                <a:latin typeface="Arial Narrow" pitchFamily="34" charset="0"/>
              </a:rPr>
              <a:t>профессиональный уровнь педагогов в организации соответствует требованиям профессионального стандарта?</a:t>
            </a:r>
            <a:endParaRPr lang="ru-RU" sz="2000" dirty="0">
              <a:latin typeface="Arial Narrow" pitchFamily="34" charset="0"/>
            </a:endParaRPr>
          </a:p>
        </c:rich>
      </c:tx>
      <c:layout>
        <c:manualLayout>
          <c:xMode val="edge"/>
          <c:yMode val="edge"/>
          <c:x val="0.12619444444444444"/>
          <c:y val="2.0180179607571007E-2"/>
        </c:manualLayout>
      </c:layout>
    </c:title>
    <c:plotArea>
      <c:layout>
        <c:manualLayout>
          <c:layoutTarget val="inner"/>
          <c:xMode val="edge"/>
          <c:yMode val="edge"/>
          <c:x val="0.17917268153980756"/>
          <c:y val="0.28793296922888922"/>
          <c:w val="0.32115026246719158"/>
          <c:h val="0.58262226624066127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36,0</a:t>
                    </a:r>
                    <a:r>
                      <a:rPr lang="ru-RU"/>
                      <a:t> </a:t>
                    </a:r>
                    <a:r>
                      <a:rPr lang="en-US"/>
                      <a:t>%</a:t>
                    </a:r>
                  </a:p>
                </c:rich>
              </c:tx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55,4</a:t>
                    </a:r>
                    <a:r>
                      <a:rPr lang="ru-RU"/>
                      <a:t> </a:t>
                    </a:r>
                    <a:r>
                      <a:rPr lang="en-US"/>
                      <a:t>%</a:t>
                    </a:r>
                  </a:p>
                </c:rich>
              </c:tx>
            </c:dLbl>
            <c:dLbl>
              <c:idx val="2"/>
              <c:layout>
                <c:manualLayout>
                  <c:x val="-7.0141622922134748E-3"/>
                  <c:y val="2.3008496299435424E-3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2,4</a:t>
                    </a:r>
                    <a:r>
                      <a:rPr lang="ru-RU"/>
                      <a:t> </a:t>
                    </a:r>
                    <a:r>
                      <a:rPr lang="en-US"/>
                      <a:t>%</a:t>
                    </a:r>
                  </a:p>
                </c:rich>
              </c:tx>
            </c:dLbl>
            <c:dLbl>
              <c:idx val="3"/>
              <c:tx>
                <c:rich>
                  <a:bodyPr/>
                  <a:lstStyle/>
                  <a:p>
                    <a:r>
                      <a:rPr lang="en-US"/>
                      <a:t>0,1</a:t>
                    </a:r>
                    <a:r>
                      <a:rPr lang="ru-RU"/>
                      <a:t> </a:t>
                    </a:r>
                    <a:r>
                      <a:rPr lang="en-US"/>
                      <a:t>%</a:t>
                    </a:r>
                  </a:p>
                </c:rich>
              </c:tx>
            </c:dLbl>
            <c:dLbl>
              <c:idx val="4"/>
              <c:layout>
                <c:manualLayout>
                  <c:x val="1.4834700349956261E-2"/>
                  <c:y val="-4.3493537701634381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5,9</a:t>
                    </a:r>
                    <a:r>
                      <a:rPr lang="ru-RU"/>
                      <a:t> </a:t>
                    </a:r>
                    <a:r>
                      <a:rPr lang="en-US"/>
                      <a:t>%</a:t>
                    </a:r>
                  </a:p>
                </c:rich>
              </c:tx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Полностью соответствует</c:v>
                </c:pt>
                <c:pt idx="1">
                  <c:v>Преимущественно соответствует</c:v>
                </c:pt>
                <c:pt idx="2">
                  <c:v>Преимущественно не соответствует</c:v>
                </c:pt>
                <c:pt idx="3">
                  <c:v>Совсем не соответствует</c:v>
                </c:pt>
                <c:pt idx="4">
                  <c:v>Затрудняюсь ответить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0.36000000000000026</c:v>
                </c:pt>
                <c:pt idx="1">
                  <c:v>0.55400000000000005</c:v>
                </c:pt>
                <c:pt idx="2">
                  <c:v>2.4E-2</c:v>
                </c:pt>
                <c:pt idx="3">
                  <c:v>1.0000000000000011E-3</c:v>
                </c:pt>
                <c:pt idx="4">
                  <c:v>5.9000000000000039E-2</c:v>
                </c:pt>
              </c:numCache>
            </c:numRef>
          </c:val>
        </c:ser>
        <c:firstSliceAng val="0"/>
      </c:pieChart>
      <c:spPr>
        <a:noFill/>
        <a:ln w="25391">
          <a:noFill/>
        </a:ln>
      </c:spPr>
    </c:plotArea>
    <c:legend>
      <c:legendPos val="r"/>
      <c:layout>
        <c:manualLayout>
          <c:xMode val="edge"/>
          <c:yMode val="edge"/>
          <c:x val="0.51501038932633381"/>
          <c:y val="0.29911918151098582"/>
          <c:w val="0.44610072178477711"/>
          <c:h val="0.49773803685168694"/>
        </c:manualLayout>
      </c:layout>
      <c:txPr>
        <a:bodyPr/>
        <a:lstStyle/>
        <a:p>
          <a:pPr>
            <a:defRPr sz="1600">
              <a:latin typeface="Arial Narrow" pitchFamily="34" charset="0"/>
            </a:defRPr>
          </a:pPr>
          <a:endParaRPr lang="ru-RU"/>
        </a:p>
      </c:txPr>
    </c:legend>
    <c:plotVisOnly val="1"/>
    <c:dispBlanksAs val="zero"/>
  </c:chart>
  <c:spPr>
    <a:ln>
      <a:noFill/>
    </a:ln>
  </c:spPr>
  <c:txPr>
    <a:bodyPr/>
    <a:lstStyle/>
    <a:p>
      <a:pPr>
        <a:defRPr sz="1799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06A7A57A-0C0A-4886-A27A-57AEA07A439A}" type="datetimeFigureOut">
              <a:rPr lang="ru-RU"/>
              <a:pPr>
                <a:defRPr/>
              </a:pPr>
              <a:t>26.08.2016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6FEEC4D-AED0-4735-8559-84DE3EA77E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B97CB-8ABC-4215-B893-65A2AF696FAD}" type="datetimeFigureOut">
              <a:rPr lang="fr-FR"/>
              <a:pPr>
                <a:defRPr/>
              </a:pPr>
              <a:t>26/08/2016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D68EB-4545-47AB-A7D6-BC7C8E265F91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0E97D6-9EAE-42E3-A816-A4CD0C9293E1}" type="datetimeFigureOut">
              <a:rPr lang="fr-FR"/>
              <a:pPr>
                <a:defRPr/>
              </a:pPr>
              <a:t>26/08/2016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E0A4A-8435-46B9-BA59-F5699261B889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A017C0-6A94-4BE3-87F6-73969D0FC297}" type="datetimeFigureOut">
              <a:rPr lang="fr-FR"/>
              <a:pPr>
                <a:defRPr/>
              </a:pPr>
              <a:t>26/08/2016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A7972E-19F2-4698-A5FD-F5B54CA5E238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3D59A7-A3C4-4475-BFEC-FA5082C737A9}" type="datetimeFigureOut">
              <a:rPr lang="fr-FR"/>
              <a:pPr>
                <a:defRPr/>
              </a:pPr>
              <a:t>26/08/2016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90852-886D-4815-90C5-93055C42C8C5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73952-512C-402A-AE2D-14CA09A93332}" type="datetimeFigureOut">
              <a:rPr lang="fr-FR"/>
              <a:pPr>
                <a:defRPr/>
              </a:pPr>
              <a:t>26/08/2016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EB704-5F96-4B3B-B5C7-E0A1233947F6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602A9A-74D7-4164-8762-FB716475BDC3}" type="datetimeFigureOut">
              <a:rPr lang="fr-FR"/>
              <a:pPr>
                <a:defRPr/>
              </a:pPr>
              <a:t>26/08/2016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61621-E76C-4B58-9520-001588FD580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EAE3F-1D3B-46A9-A060-1F3A23EE1BAC}" type="datetimeFigureOut">
              <a:rPr lang="fr-FR"/>
              <a:pPr>
                <a:defRPr/>
              </a:pPr>
              <a:t>26/08/2016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15C9D-03A8-4CEF-8A8A-30F533ACF758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694D03-F556-4BE2-B2D3-101E9FB494CD}" type="datetimeFigureOut">
              <a:rPr lang="fr-FR"/>
              <a:pPr>
                <a:defRPr/>
              </a:pPr>
              <a:t>26/08/2016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57A59-7A9E-4C30-9062-372918B1F6A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71B104-AA97-4B5D-BC54-2A058B846820}" type="datetimeFigureOut">
              <a:rPr lang="fr-FR"/>
              <a:pPr>
                <a:defRPr/>
              </a:pPr>
              <a:t>26/08/2016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2DD2C-D789-45D8-9952-E4B243AE25F7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95D54E-4754-46F1-8C5E-641FAE1FA432}" type="datetimeFigureOut">
              <a:rPr lang="fr-FR"/>
              <a:pPr>
                <a:defRPr/>
              </a:pPr>
              <a:t>26/08/2016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9AD993-7203-4035-81E9-1CE79F2EC0B9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8B72F-9A63-4C62-A21C-D438ACCB4409}" type="datetimeFigureOut">
              <a:rPr lang="fr-FR"/>
              <a:pPr>
                <a:defRPr/>
              </a:pPr>
              <a:t>26/08/2016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96AE8-57B9-4387-B546-5AF93FD9649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ru-RU" smtClean="0"/>
              <a:t>Cliquez pour modifier le style du titre</a:t>
            </a:r>
            <a:endParaRPr lang="fr-CA" altLang="ru-RU" smtClean="0"/>
          </a:p>
        </p:txBody>
      </p:sp>
      <p:sp>
        <p:nvSpPr>
          <p:cNvPr id="614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ru-RU" smtClean="0"/>
              <a:t>Cliquez pour modifier les styles du texte du masque</a:t>
            </a:r>
          </a:p>
          <a:p>
            <a:pPr lvl="1"/>
            <a:r>
              <a:rPr lang="fr-FR" altLang="ru-RU" smtClean="0"/>
              <a:t>Deuxième niveau</a:t>
            </a:r>
          </a:p>
          <a:p>
            <a:pPr lvl="2"/>
            <a:r>
              <a:rPr lang="fr-FR" altLang="ru-RU" smtClean="0"/>
              <a:t>Troisième niveau</a:t>
            </a:r>
          </a:p>
          <a:p>
            <a:pPr lvl="3"/>
            <a:r>
              <a:rPr lang="fr-FR" altLang="ru-RU" smtClean="0"/>
              <a:t>Quatrième niveau</a:t>
            </a:r>
          </a:p>
          <a:p>
            <a:pPr lvl="4"/>
            <a:r>
              <a:rPr lang="fr-FR" altLang="ru-RU" smtClean="0"/>
              <a:t>Cinquième niveau</a:t>
            </a:r>
            <a:endParaRPr lang="fr-CA" altLang="ru-RU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2A7A660-A209-4728-BDD5-081DB2A901FC}" type="datetimeFigureOut">
              <a:rPr lang="fr-FR"/>
              <a:pPr>
                <a:defRPr/>
              </a:pPr>
              <a:t>26/08/2016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16A1B87-0D4C-416F-A6C2-8FD90919A06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3"/>
          <p:cNvSpPr txBox="1">
            <a:spLocks noChangeArrowheads="1"/>
          </p:cNvSpPr>
          <p:nvPr/>
        </p:nvSpPr>
        <p:spPr bwMode="auto">
          <a:xfrm>
            <a:off x="214313" y="285750"/>
            <a:ext cx="8715375" cy="62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defRPr/>
            </a:pPr>
            <a:r>
              <a:rPr lang="ru-RU" dirty="0">
                <a:latin typeface="Myriad Pro" pitchFamily="34" charset="0"/>
              </a:rPr>
              <a:t>Департамент образования и науки Кемеровской области</a:t>
            </a:r>
          </a:p>
          <a:p>
            <a:pPr algn="ctr">
              <a:lnSpc>
                <a:spcPct val="90000"/>
              </a:lnSpc>
              <a:defRPr/>
            </a:pPr>
            <a:endParaRPr lang="ru-RU" sz="900" dirty="0">
              <a:latin typeface="Myriad Pro" pitchFamily="34" charset="0"/>
            </a:endParaRPr>
          </a:p>
          <a:p>
            <a:pPr algn="ctr">
              <a:lnSpc>
                <a:spcPct val="90000"/>
              </a:lnSpc>
              <a:defRPr/>
            </a:pPr>
            <a:r>
              <a:rPr lang="ru-RU" dirty="0">
                <a:latin typeface="Myriad Pro" pitchFamily="34" charset="0"/>
              </a:rPr>
              <a:t>Государственное бюджетное учреждение</a:t>
            </a:r>
          </a:p>
          <a:p>
            <a:pPr algn="ctr">
              <a:lnSpc>
                <a:spcPct val="90000"/>
              </a:lnSpc>
              <a:defRPr/>
            </a:pPr>
            <a:r>
              <a:rPr lang="ru-RU" dirty="0">
                <a:latin typeface="Myriad Pro" pitchFamily="34" charset="0"/>
              </a:rPr>
              <a:t>дополнительного профессионального образования</a:t>
            </a:r>
          </a:p>
          <a:p>
            <a:pPr algn="ctr">
              <a:lnSpc>
                <a:spcPct val="90000"/>
              </a:lnSpc>
              <a:defRPr/>
            </a:pPr>
            <a:r>
              <a:rPr lang="ru-RU" dirty="0">
                <a:latin typeface="Myriad Pro" pitchFamily="34" charset="0"/>
              </a:rPr>
              <a:t>«Кузбасский региональный институт развития профессионального образования»</a:t>
            </a:r>
          </a:p>
          <a:p>
            <a:pPr algn="ctr">
              <a:defRPr/>
            </a:pPr>
            <a:endParaRPr lang="en-US" sz="1400" b="1" dirty="0">
              <a:latin typeface="Arial Narrow" pitchFamily="34" charset="0"/>
            </a:endParaRPr>
          </a:p>
          <a:p>
            <a:pPr algn="ctr">
              <a:defRPr/>
            </a:pPr>
            <a:endParaRPr lang="ru-RU" sz="2000" b="1" dirty="0">
              <a:latin typeface="Arial Narrow" pitchFamily="34" charset="0"/>
            </a:endParaRPr>
          </a:p>
          <a:p>
            <a:pPr algn="ctr">
              <a:defRPr/>
            </a:pPr>
            <a:r>
              <a:rPr lang="ru-RU" sz="2000" b="1" dirty="0">
                <a:latin typeface="Myriad Pro" pitchFamily="34" charset="0"/>
                <a:cs typeface="Arial" pitchFamily="34" charset="0"/>
              </a:rPr>
              <a:t>Готовность педагогических работников</a:t>
            </a:r>
          </a:p>
          <a:p>
            <a:pPr algn="ctr">
              <a:defRPr/>
            </a:pPr>
            <a:r>
              <a:rPr lang="ru-RU" sz="2000" b="1" dirty="0">
                <a:latin typeface="Myriad Pro" pitchFamily="34" charset="0"/>
                <a:cs typeface="Arial" pitchFamily="34" charset="0"/>
              </a:rPr>
              <a:t>ПОО Кемеровской области</a:t>
            </a:r>
          </a:p>
          <a:p>
            <a:pPr algn="ctr">
              <a:defRPr/>
            </a:pPr>
            <a:r>
              <a:rPr lang="ru-RU" sz="2000" b="1" dirty="0">
                <a:latin typeface="Myriad Pro" pitchFamily="34" charset="0"/>
                <a:cs typeface="Arial" pitchFamily="34" charset="0"/>
              </a:rPr>
              <a:t>к введению профессионального стандарта</a:t>
            </a:r>
          </a:p>
          <a:p>
            <a:pPr algn="ctr">
              <a:defRPr/>
            </a:pPr>
            <a:r>
              <a:rPr lang="ru-RU" sz="2000" b="1" dirty="0">
                <a:latin typeface="Myriad Pro" pitchFamily="34" charset="0"/>
                <a:cs typeface="Arial" pitchFamily="34" charset="0"/>
              </a:rPr>
              <a:t>«Педагог профессионального обучения, профессионального образования и дополнительного профессионального образования»</a:t>
            </a:r>
          </a:p>
          <a:p>
            <a:pPr algn="ctr">
              <a:defRPr/>
            </a:pPr>
            <a:endParaRPr lang="ru-RU" b="1" dirty="0">
              <a:latin typeface="Arial Narrow" pitchFamily="34" charset="0"/>
            </a:endParaRPr>
          </a:p>
          <a:p>
            <a:pPr algn="ctr">
              <a:defRPr/>
            </a:pPr>
            <a:endParaRPr lang="ru-RU" b="1" dirty="0" smtClean="0">
              <a:latin typeface="Arial Narrow" pitchFamily="34" charset="0"/>
            </a:endParaRPr>
          </a:p>
          <a:p>
            <a:pPr algn="ctr">
              <a:defRPr/>
            </a:pPr>
            <a:endParaRPr lang="ru-RU" b="1" dirty="0">
              <a:latin typeface="Arial Narrow" pitchFamily="34" charset="0"/>
            </a:endParaRPr>
          </a:p>
          <a:p>
            <a:pPr marL="5022850">
              <a:defRPr/>
            </a:pPr>
            <a:r>
              <a:rPr lang="ru-RU" sz="1700" b="1" dirty="0" smtClean="0">
                <a:latin typeface="Myriad Pro" pitchFamily="34" charset="0"/>
              </a:rPr>
              <a:t>Максимова </a:t>
            </a:r>
            <a:r>
              <a:rPr lang="ru-RU" sz="1700" b="1" dirty="0">
                <a:latin typeface="Myriad Pro" pitchFamily="34" charset="0"/>
              </a:rPr>
              <a:t>Наталья Алексеевна,</a:t>
            </a:r>
          </a:p>
          <a:p>
            <a:pPr marL="5022850">
              <a:defRPr/>
            </a:pPr>
            <a:r>
              <a:rPr lang="ru-RU" sz="1700" b="1" dirty="0">
                <a:latin typeface="Myriad Pro" pitchFamily="34" charset="0"/>
              </a:rPr>
              <a:t>методист научно-аналитического центра ГБУ ДПО «КРИРПО»</a:t>
            </a:r>
          </a:p>
          <a:p>
            <a:pPr algn="ctr">
              <a:defRPr/>
            </a:pPr>
            <a:endParaRPr lang="ru-RU" b="1" dirty="0">
              <a:latin typeface="Arial Narrow" pitchFamily="34" charset="0"/>
            </a:endParaRPr>
          </a:p>
          <a:p>
            <a:pPr algn="ctr">
              <a:defRPr/>
            </a:pPr>
            <a:endParaRPr lang="ru-RU" b="1" dirty="0" smtClean="0">
              <a:latin typeface="Arial Narrow" pitchFamily="34" charset="0"/>
            </a:endParaRPr>
          </a:p>
          <a:p>
            <a:pPr algn="ctr">
              <a:defRPr/>
            </a:pPr>
            <a:endParaRPr lang="ru-RU" b="1" dirty="0" smtClean="0">
              <a:latin typeface="Arial Narrow" pitchFamily="34" charset="0"/>
            </a:endParaRPr>
          </a:p>
          <a:p>
            <a:pPr algn="ctr">
              <a:defRPr/>
            </a:pPr>
            <a:endParaRPr lang="ru-RU" b="1" dirty="0">
              <a:latin typeface="Arial Narrow" pitchFamily="34" charset="0"/>
            </a:endParaRPr>
          </a:p>
          <a:p>
            <a:pPr algn="ctr">
              <a:defRPr/>
            </a:pPr>
            <a:r>
              <a:rPr lang="ru-RU" sz="1600" b="1" dirty="0">
                <a:latin typeface="Myriad Pro" pitchFamily="34" charset="0"/>
              </a:rPr>
              <a:t>Кемерово 201</a:t>
            </a:r>
            <a:r>
              <a:rPr lang="en-US" sz="1600" b="1" dirty="0">
                <a:latin typeface="Myriad Pro" pitchFamily="34" charset="0"/>
              </a:rPr>
              <a:t>6</a:t>
            </a:r>
            <a:endParaRPr lang="ru-RU" sz="1600" b="1" dirty="0">
              <a:latin typeface="Myriad Pro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b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3"/>
          <p:cNvSpPr>
            <a:spLocks noChangeArrowheads="1"/>
          </p:cNvSpPr>
          <p:nvPr/>
        </p:nvSpPr>
        <p:spPr bwMode="auto">
          <a:xfrm>
            <a:off x="571500" y="1571625"/>
            <a:ext cx="828675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1400" u="sng">
              <a:cs typeface="Arial" charset="0"/>
            </a:endParaRPr>
          </a:p>
          <a:p>
            <a:pPr algn="just"/>
            <a:endParaRPr lang="ru-RU" sz="1400">
              <a:cs typeface="Arial" charset="0"/>
            </a:endParaRPr>
          </a:p>
          <a:p>
            <a:endParaRPr lang="ru-RU" sz="1200">
              <a:cs typeface="Arial" charset="0"/>
            </a:endParaRPr>
          </a:p>
          <a:p>
            <a:r>
              <a:rPr lang="ru-RU" sz="1300">
                <a:cs typeface="Arial" charset="0"/>
              </a:rPr>
              <a:t> </a:t>
            </a:r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0" y="2546350"/>
            <a:ext cx="9144000" cy="301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dirty="0">
                <a:latin typeface="Arial Narrow" pitchFamily="34" charset="0"/>
              </a:rPr>
              <a:t>Профессиональный стандарт </a:t>
            </a:r>
          </a:p>
          <a:p>
            <a:pPr algn="ctr">
              <a:defRPr/>
            </a:pPr>
            <a:r>
              <a:rPr lang="ru-RU" sz="2800" b="1" dirty="0">
                <a:latin typeface="Arial Narrow" pitchFamily="34" charset="0"/>
              </a:rPr>
              <a:t>«Педагог </a:t>
            </a:r>
            <a:r>
              <a:rPr lang="ru-RU" sz="2800" b="1" dirty="0" smtClean="0">
                <a:latin typeface="Arial Narrow" pitchFamily="34" charset="0"/>
              </a:rPr>
              <a:t>профессионального обучения,</a:t>
            </a:r>
          </a:p>
          <a:p>
            <a:pPr algn="ctr">
              <a:defRPr/>
            </a:pPr>
            <a:r>
              <a:rPr lang="ru-RU" sz="2800" b="1" dirty="0" smtClean="0">
                <a:latin typeface="Arial Narrow" pitchFamily="34" charset="0"/>
              </a:rPr>
              <a:t> </a:t>
            </a:r>
            <a:r>
              <a:rPr lang="ru-RU" sz="2800" b="1" dirty="0">
                <a:latin typeface="Arial Narrow" pitchFamily="34" charset="0"/>
              </a:rPr>
              <a:t>профессионального образования и дополнительного профессионального образования» </a:t>
            </a:r>
          </a:p>
          <a:p>
            <a:pPr algn="ctr">
              <a:defRPr/>
            </a:pPr>
            <a:endParaRPr lang="ru-RU" sz="2000" b="1" dirty="0">
              <a:latin typeface="Arial Narrow" pitchFamily="34" charset="0"/>
            </a:endParaRPr>
          </a:p>
          <a:p>
            <a:pPr algn="ctr">
              <a:defRPr/>
            </a:pPr>
            <a:r>
              <a:rPr lang="ru-RU" sz="2000" dirty="0">
                <a:latin typeface="Arial Narrow" pitchFamily="34" charset="0"/>
              </a:rPr>
              <a:t>утвержден Приказом Министерства труда и социальной защиты РФ</a:t>
            </a:r>
          </a:p>
          <a:p>
            <a:pPr algn="ctr">
              <a:defRPr/>
            </a:pPr>
            <a:r>
              <a:rPr lang="ru-RU" sz="2000" dirty="0">
                <a:latin typeface="Arial Narrow" pitchFamily="34" charset="0"/>
              </a:rPr>
              <a:t>от 8 Сентября 2015 года № 608Н  </a:t>
            </a:r>
          </a:p>
          <a:p>
            <a:pPr marL="342900" indent="-342900">
              <a:buFontTx/>
              <a:buAutoNum type="arabicPeriod"/>
              <a:defRPr/>
            </a:pPr>
            <a:endParaRPr lang="ru-RU" dirty="0">
              <a:latin typeface="Arial" pitchFamily="34" charset="0"/>
            </a:endParaRPr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2195736" y="539388"/>
            <a:ext cx="511256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 Narrow" pitchFamily="34" charset="0"/>
              </a:rPr>
              <a:t>Общая характеристика опроса</a:t>
            </a:r>
            <a:endParaRPr lang="ru-RU" b="1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b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3"/>
          <p:cNvSpPr>
            <a:spLocks noChangeArrowheads="1"/>
          </p:cNvSpPr>
          <p:nvPr/>
        </p:nvSpPr>
        <p:spPr bwMode="auto">
          <a:xfrm>
            <a:off x="571500" y="1571625"/>
            <a:ext cx="828675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1400" u="sng">
              <a:cs typeface="Arial" charset="0"/>
            </a:endParaRPr>
          </a:p>
          <a:p>
            <a:pPr algn="just"/>
            <a:endParaRPr lang="ru-RU" sz="1400">
              <a:cs typeface="Arial" charset="0"/>
            </a:endParaRPr>
          </a:p>
          <a:p>
            <a:endParaRPr lang="ru-RU" sz="1200">
              <a:cs typeface="Arial" charset="0"/>
            </a:endParaRPr>
          </a:p>
          <a:p>
            <a:r>
              <a:rPr lang="ru-RU" sz="1300">
                <a:cs typeface="Arial" charset="0"/>
              </a:rPr>
              <a:t> </a:t>
            </a:r>
          </a:p>
        </p:txBody>
      </p:sp>
      <p:sp>
        <p:nvSpPr>
          <p:cNvPr id="9219" name="TextBox 15"/>
          <p:cNvSpPr txBox="1">
            <a:spLocks noChangeArrowheads="1"/>
          </p:cNvSpPr>
          <p:nvPr/>
        </p:nvSpPr>
        <p:spPr bwMode="auto">
          <a:xfrm>
            <a:off x="1143000" y="1643063"/>
            <a:ext cx="69294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latin typeface="Arial Narrow" pitchFamily="34" charset="0"/>
              </a:rPr>
              <a:t>Структура социологического опроса</a:t>
            </a:r>
          </a:p>
        </p:txBody>
      </p:sp>
      <p:sp>
        <p:nvSpPr>
          <p:cNvPr id="9220" name="TextBox 5"/>
          <p:cNvSpPr txBox="1">
            <a:spLocks noChangeArrowheads="1"/>
          </p:cNvSpPr>
          <p:nvPr/>
        </p:nvSpPr>
        <p:spPr bwMode="auto">
          <a:xfrm>
            <a:off x="857250" y="2286000"/>
            <a:ext cx="7858125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ct val="120000"/>
              </a:lnSpc>
              <a:buFontTx/>
              <a:buAutoNum type="arabicPeriod"/>
            </a:pPr>
            <a:r>
              <a:rPr lang="ru-RU" dirty="0"/>
              <a:t>Общая оценка профессионального стандарта</a:t>
            </a:r>
          </a:p>
          <a:p>
            <a:pPr marL="342900" indent="-342900">
              <a:lnSpc>
                <a:spcPct val="120000"/>
              </a:lnSpc>
              <a:buFontTx/>
              <a:buAutoNum type="arabicPeriod"/>
            </a:pPr>
            <a:r>
              <a:rPr lang="ru-RU" dirty="0"/>
              <a:t>Самооценка профессиональной деятельности в рамках трудовых функций, соответствующих должности педагогического работника</a:t>
            </a:r>
          </a:p>
          <a:p>
            <a:pPr marL="342900" indent="-342900">
              <a:lnSpc>
                <a:spcPct val="120000"/>
              </a:lnSpc>
              <a:buFontTx/>
              <a:buAutoNum type="arabicPeriod"/>
            </a:pPr>
            <a:r>
              <a:rPr lang="ru-RU" dirty="0"/>
              <a:t>Сведения об образовании, обучении и опыте практической работы</a:t>
            </a:r>
          </a:p>
          <a:p>
            <a:pPr marL="342900" indent="-342900">
              <a:lnSpc>
                <a:spcPct val="120000"/>
              </a:lnSpc>
              <a:buFontTx/>
              <a:buAutoNum type="arabicPeriod"/>
            </a:pPr>
            <a:r>
              <a:rPr lang="ru-RU" dirty="0"/>
              <a:t>Социально-демографические характеристики респондента</a:t>
            </a:r>
          </a:p>
          <a:p>
            <a:pPr marL="342900" indent="-342900">
              <a:buFontTx/>
              <a:buAutoNum type="arabicPeriod"/>
            </a:pPr>
            <a:endParaRPr lang="ru-RU" dirty="0"/>
          </a:p>
        </p:txBody>
      </p:sp>
      <p:sp>
        <p:nvSpPr>
          <p:cNvPr id="9221" name="TextBox 8"/>
          <p:cNvSpPr txBox="1">
            <a:spLocks noChangeArrowheads="1"/>
          </p:cNvSpPr>
          <p:nvPr/>
        </p:nvSpPr>
        <p:spPr bwMode="auto">
          <a:xfrm>
            <a:off x="1143000" y="4500563"/>
            <a:ext cx="69294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latin typeface="Arial Narrow" pitchFamily="34" charset="0"/>
              </a:rPr>
              <a:t>Группы респондентов, участвующие в опросе</a:t>
            </a:r>
          </a:p>
        </p:txBody>
      </p:sp>
      <p:sp>
        <p:nvSpPr>
          <p:cNvPr id="9222" name="TextBox 9"/>
          <p:cNvSpPr txBox="1">
            <a:spLocks noChangeArrowheads="1"/>
          </p:cNvSpPr>
          <p:nvPr/>
        </p:nvSpPr>
        <p:spPr bwMode="auto">
          <a:xfrm>
            <a:off x="857250" y="5000625"/>
            <a:ext cx="7858125" cy="169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ct val="120000"/>
              </a:lnSpc>
              <a:buFontTx/>
              <a:buAutoNum type="arabicPeriod"/>
            </a:pPr>
            <a:r>
              <a:rPr lang="ru-RU"/>
              <a:t>Преподаватели </a:t>
            </a:r>
          </a:p>
          <a:p>
            <a:pPr marL="342900" indent="-342900">
              <a:lnSpc>
                <a:spcPct val="120000"/>
              </a:lnSpc>
              <a:buFontTx/>
              <a:buAutoNum type="arabicPeriod"/>
            </a:pPr>
            <a:r>
              <a:rPr lang="ru-RU"/>
              <a:t>Мастера производственного обучения</a:t>
            </a:r>
          </a:p>
          <a:p>
            <a:pPr marL="342900" indent="-342900">
              <a:lnSpc>
                <a:spcPct val="120000"/>
              </a:lnSpc>
              <a:buFontTx/>
              <a:buAutoNum type="arabicPeriod"/>
            </a:pPr>
            <a:r>
              <a:rPr lang="ru-RU"/>
              <a:t>Методисты, старшие методисты, руководители методических подразделений ПОО</a:t>
            </a:r>
          </a:p>
          <a:p>
            <a:pPr marL="342900" indent="-342900">
              <a:buFontTx/>
              <a:buAutoNum type="arabicPeriod"/>
            </a:pPr>
            <a:endParaRPr lang="ru-RU"/>
          </a:p>
        </p:txBody>
      </p:sp>
      <p:sp>
        <p:nvSpPr>
          <p:cNvPr id="7" name="TextBox 7"/>
          <p:cNvSpPr txBox="1">
            <a:spLocks noChangeArrowheads="1"/>
          </p:cNvSpPr>
          <p:nvPr/>
        </p:nvSpPr>
        <p:spPr bwMode="auto">
          <a:xfrm>
            <a:off x="2195736" y="539388"/>
            <a:ext cx="511256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 Narrow" pitchFamily="34" charset="0"/>
              </a:rPr>
              <a:t>Общая характеристика опроса</a:t>
            </a:r>
            <a:endParaRPr lang="ru-RU" b="1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b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3"/>
          <p:cNvSpPr>
            <a:spLocks noChangeArrowheads="1"/>
          </p:cNvSpPr>
          <p:nvPr/>
        </p:nvSpPr>
        <p:spPr bwMode="auto">
          <a:xfrm>
            <a:off x="571500" y="1571625"/>
            <a:ext cx="828675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1400" u="sng">
              <a:cs typeface="Arial" charset="0"/>
            </a:endParaRPr>
          </a:p>
          <a:p>
            <a:pPr algn="just"/>
            <a:endParaRPr lang="ru-RU" sz="1400">
              <a:cs typeface="Arial" charset="0"/>
            </a:endParaRPr>
          </a:p>
          <a:p>
            <a:endParaRPr lang="ru-RU" sz="1200">
              <a:cs typeface="Arial" charset="0"/>
            </a:endParaRPr>
          </a:p>
          <a:p>
            <a:r>
              <a:rPr lang="ru-RU" sz="1300">
                <a:cs typeface="Arial" charset="0"/>
              </a:rPr>
              <a:t> </a:t>
            </a:r>
          </a:p>
        </p:txBody>
      </p:sp>
      <p:sp>
        <p:nvSpPr>
          <p:cNvPr id="10243" name="TextBox 15"/>
          <p:cNvSpPr txBox="1">
            <a:spLocks noChangeArrowheads="1"/>
          </p:cNvSpPr>
          <p:nvPr/>
        </p:nvSpPr>
        <p:spPr bwMode="auto">
          <a:xfrm>
            <a:off x="250825" y="1643063"/>
            <a:ext cx="856932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>
                <a:latin typeface="Arial Narrow" pitchFamily="34" charset="0"/>
              </a:rPr>
              <a:t>1350 педагогических работников </a:t>
            </a:r>
          </a:p>
          <a:p>
            <a:pPr algn="ctr"/>
            <a:r>
              <a:rPr lang="ru-RU" sz="2400" b="1" dirty="0">
                <a:latin typeface="Arial Narrow" pitchFamily="34" charset="0"/>
              </a:rPr>
              <a:t>из 57 профессиональных образовательных организаций Кемеровской области</a:t>
            </a:r>
          </a:p>
        </p:txBody>
      </p:sp>
      <p:sp>
        <p:nvSpPr>
          <p:cNvPr id="10244" name="TextBox 5"/>
          <p:cNvSpPr txBox="1">
            <a:spLocks noChangeArrowheads="1"/>
          </p:cNvSpPr>
          <p:nvPr/>
        </p:nvSpPr>
        <p:spPr bwMode="auto">
          <a:xfrm>
            <a:off x="574675" y="3068638"/>
            <a:ext cx="8569325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400" b="1" dirty="0">
                <a:latin typeface="Arial Narrow" pitchFamily="34" charset="0"/>
              </a:rPr>
              <a:t>934</a:t>
            </a:r>
            <a:r>
              <a:rPr lang="ru-RU" sz="2400" dirty="0">
                <a:latin typeface="Arial Narrow" pitchFamily="34" charset="0"/>
              </a:rPr>
              <a:t> – </a:t>
            </a:r>
            <a:r>
              <a:rPr lang="ru-RU" sz="2400" dirty="0" smtClean="0">
                <a:latin typeface="Arial Narrow" pitchFamily="34" charset="0"/>
              </a:rPr>
              <a:t>преподаватели</a:t>
            </a:r>
            <a:endParaRPr lang="ru-RU" sz="2400" dirty="0">
              <a:latin typeface="Arial Narrow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</a:rPr>
              <a:t> </a:t>
            </a:r>
            <a:r>
              <a:rPr lang="ru-RU" sz="2400" b="1" dirty="0">
                <a:latin typeface="Arial Narrow" pitchFamily="34" charset="0"/>
              </a:rPr>
              <a:t>325 </a:t>
            </a:r>
            <a:r>
              <a:rPr lang="ru-RU" sz="2400" dirty="0">
                <a:latin typeface="Arial Narrow" pitchFamily="34" charset="0"/>
              </a:rPr>
              <a:t>– мастера производственного </a:t>
            </a:r>
            <a:r>
              <a:rPr lang="ru-RU" sz="2400" dirty="0" smtClean="0">
                <a:latin typeface="Arial Narrow" pitchFamily="34" charset="0"/>
              </a:rPr>
              <a:t>обучения</a:t>
            </a:r>
            <a:endParaRPr lang="ru-RU" sz="2400" dirty="0">
              <a:latin typeface="Arial Narrow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400" dirty="0">
                <a:latin typeface="Arial Narrow" pitchFamily="34" charset="0"/>
              </a:rPr>
              <a:t> </a:t>
            </a:r>
            <a:r>
              <a:rPr lang="ru-RU" sz="2400" b="1" dirty="0">
                <a:latin typeface="Arial Narrow" pitchFamily="34" charset="0"/>
              </a:rPr>
              <a:t>91 </a:t>
            </a:r>
            <a:r>
              <a:rPr lang="ru-RU" sz="2400" dirty="0">
                <a:latin typeface="Arial Narrow" pitchFamily="34" charset="0"/>
              </a:rPr>
              <a:t>– работники методических </a:t>
            </a:r>
            <a:r>
              <a:rPr lang="ru-RU" sz="2400" dirty="0" smtClean="0">
                <a:latin typeface="Arial Narrow" pitchFamily="34" charset="0"/>
              </a:rPr>
              <a:t>подразделений</a:t>
            </a:r>
          </a:p>
          <a:p>
            <a:endParaRPr lang="ru-RU" sz="2400" dirty="0">
              <a:latin typeface="Arial Narrow" pitchFamily="34" charset="0"/>
            </a:endParaRPr>
          </a:p>
          <a:p>
            <a:pPr algn="ctr"/>
            <a:r>
              <a:rPr lang="ru-RU" sz="2400" dirty="0">
                <a:latin typeface="Arial Narrow" pitchFamily="34" charset="0"/>
              </a:rPr>
              <a:t>Среди работников методических подразделений :</a:t>
            </a:r>
          </a:p>
          <a:p>
            <a:r>
              <a:rPr lang="ru-RU" sz="2400" dirty="0">
                <a:latin typeface="Arial Narrow" pitchFamily="34" charset="0"/>
              </a:rPr>
              <a:t>63,7 % </a:t>
            </a:r>
            <a:r>
              <a:rPr lang="ru-RU" sz="2400" dirty="0" smtClean="0">
                <a:latin typeface="Arial Narrow" pitchFamily="34" charset="0"/>
              </a:rPr>
              <a:t>– методисты</a:t>
            </a:r>
            <a:r>
              <a:rPr lang="ru-RU" sz="2400" dirty="0">
                <a:latin typeface="Arial Narrow" pitchFamily="34" charset="0"/>
              </a:rPr>
              <a:t>, </a:t>
            </a:r>
          </a:p>
          <a:p>
            <a:r>
              <a:rPr lang="ru-RU" sz="2400" dirty="0">
                <a:latin typeface="Arial Narrow" pitchFamily="34" charset="0"/>
              </a:rPr>
              <a:t>13,2 % – старшие методисты, </a:t>
            </a:r>
          </a:p>
          <a:p>
            <a:r>
              <a:rPr lang="ru-RU" sz="2400" dirty="0">
                <a:latin typeface="Arial Narrow" pitchFamily="34" charset="0"/>
              </a:rPr>
              <a:t>23,1 % – руководители методического подразделения </a:t>
            </a: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2195736" y="539388"/>
            <a:ext cx="511256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 Narrow" pitchFamily="34" charset="0"/>
              </a:rPr>
              <a:t>Общая характеристика опроса</a:t>
            </a:r>
            <a:endParaRPr lang="ru-RU" b="1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b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TextBox 7"/>
          <p:cNvSpPr txBox="1">
            <a:spLocks noChangeArrowheads="1"/>
          </p:cNvSpPr>
          <p:nvPr/>
        </p:nvSpPr>
        <p:spPr bwMode="auto">
          <a:xfrm>
            <a:off x="2411760" y="404664"/>
            <a:ext cx="60483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>
                <a:latin typeface="Arial Narrow" pitchFamily="34" charset="0"/>
              </a:rPr>
              <a:t>Общая оценка </a:t>
            </a:r>
          </a:p>
          <a:p>
            <a:r>
              <a:rPr lang="ru-RU" b="1" dirty="0">
                <a:latin typeface="Arial Narrow" pitchFamily="34" charset="0"/>
              </a:rPr>
              <a:t>профессионального стандарта</a:t>
            </a:r>
          </a:p>
        </p:txBody>
      </p:sp>
      <p:sp>
        <p:nvSpPr>
          <p:cNvPr id="1029" name="Прямоугольник 3"/>
          <p:cNvSpPr>
            <a:spLocks noChangeArrowheads="1"/>
          </p:cNvSpPr>
          <p:nvPr/>
        </p:nvSpPr>
        <p:spPr bwMode="auto">
          <a:xfrm>
            <a:off x="571500" y="1571625"/>
            <a:ext cx="828675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1400" u="sng">
              <a:cs typeface="Arial" charset="0"/>
            </a:endParaRPr>
          </a:p>
          <a:p>
            <a:pPr algn="just"/>
            <a:endParaRPr lang="ru-RU" sz="1400">
              <a:cs typeface="Arial" charset="0"/>
            </a:endParaRPr>
          </a:p>
          <a:p>
            <a:endParaRPr lang="ru-RU" sz="1200">
              <a:cs typeface="Arial" charset="0"/>
            </a:endParaRPr>
          </a:p>
          <a:p>
            <a:r>
              <a:rPr lang="ru-RU" sz="1300">
                <a:cs typeface="Arial" charset="0"/>
              </a:rPr>
              <a:t> </a:t>
            </a:r>
          </a:p>
        </p:txBody>
      </p:sp>
      <p:graphicFrame>
        <p:nvGraphicFramePr>
          <p:cNvPr id="5" name="Диаграмма 5"/>
          <p:cNvGraphicFramePr>
            <a:graphicFrameLocks/>
          </p:cNvGraphicFramePr>
          <p:nvPr/>
        </p:nvGraphicFramePr>
        <p:xfrm>
          <a:off x="250825" y="1844824"/>
          <a:ext cx="8353425" cy="45369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b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Прямоугольник 3"/>
          <p:cNvSpPr>
            <a:spLocks noChangeArrowheads="1"/>
          </p:cNvSpPr>
          <p:nvPr/>
        </p:nvSpPr>
        <p:spPr bwMode="auto">
          <a:xfrm>
            <a:off x="571500" y="1571625"/>
            <a:ext cx="828675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1400" u="sng">
              <a:cs typeface="Arial" charset="0"/>
            </a:endParaRPr>
          </a:p>
          <a:p>
            <a:pPr algn="just"/>
            <a:endParaRPr lang="ru-RU" sz="1400">
              <a:cs typeface="Arial" charset="0"/>
            </a:endParaRPr>
          </a:p>
          <a:p>
            <a:endParaRPr lang="ru-RU" sz="1200">
              <a:cs typeface="Arial" charset="0"/>
            </a:endParaRPr>
          </a:p>
          <a:p>
            <a:r>
              <a:rPr lang="ru-RU" sz="1300">
                <a:cs typeface="Arial" charset="0"/>
              </a:rPr>
              <a:t> 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857250" y="1989138"/>
          <a:ext cx="7429500" cy="413256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917105"/>
                <a:gridCol w="1504130"/>
                <a:gridCol w="1859372"/>
                <a:gridCol w="1148893"/>
              </a:tblGrid>
              <a:tr h="688216">
                <a:tc rowSpan="2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Знаете ли Вы</a:t>
                      </a:r>
                      <a:r>
                        <a:rPr lang="ru-RU" sz="1600" baseline="0" dirty="0" smtClean="0">
                          <a:latin typeface="Arial Narrow" pitchFamily="34" charset="0"/>
                        </a:rPr>
                        <a:t> о существовании </a:t>
                      </a:r>
                    </a:p>
                    <a:p>
                      <a:pPr algn="ctr"/>
                      <a:r>
                        <a:rPr lang="ru-RU" sz="1600" baseline="0" dirty="0" smtClean="0">
                          <a:latin typeface="Arial Narrow" pitchFamily="34" charset="0"/>
                        </a:rPr>
                        <a:t>профессионального стандарта </a:t>
                      </a:r>
                    </a:p>
                    <a:p>
                      <a:pPr algn="ctr"/>
                      <a:r>
                        <a:rPr lang="ru-RU" sz="1600" baseline="0" dirty="0" smtClean="0">
                          <a:latin typeface="Arial Narrow" pitchFamily="34" charset="0"/>
                        </a:rPr>
                        <a:t>«Педагог профессионального обучения…»?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30" marB="45730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Ответы по</a:t>
                      </a:r>
                      <a:r>
                        <a:rPr lang="ru-RU" sz="1600" baseline="0" dirty="0" smtClean="0">
                          <a:latin typeface="Arial Narrow" pitchFamily="34" charset="0"/>
                        </a:rPr>
                        <a:t> группе респондентов,</a:t>
                      </a:r>
                    </a:p>
                    <a:p>
                      <a:pPr algn="ctr"/>
                      <a:r>
                        <a:rPr lang="ru-RU" sz="1600" baseline="0" dirty="0" smtClean="0">
                          <a:latin typeface="Arial Narrow" pitchFamily="34" charset="0"/>
                        </a:rPr>
                        <a:t> % опрошенных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30" marB="45730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</a:tr>
              <a:tr h="1179486">
                <a:tc v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Arial Narrow" pitchFamily="34" charset="0"/>
                        </a:rPr>
                        <a:t>Преподаватели</a:t>
                      </a:r>
                      <a:endParaRPr lang="ru-RU" sz="1600" b="1" dirty="0">
                        <a:latin typeface="Arial Narrow" pitchFamily="34" charset="0"/>
                      </a:endParaRPr>
                    </a:p>
                  </a:txBody>
                  <a:tcPr marL="91439" marR="91439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Arial Narrow" pitchFamily="34" charset="0"/>
                        </a:rPr>
                        <a:t>Мастера</a:t>
                      </a:r>
                    </a:p>
                    <a:p>
                      <a:pPr algn="ctr"/>
                      <a:r>
                        <a:rPr lang="ru-RU" sz="1600" b="1" dirty="0" err="1" smtClean="0">
                          <a:latin typeface="Arial Narrow" pitchFamily="34" charset="0"/>
                        </a:rPr>
                        <a:t>п</a:t>
                      </a:r>
                      <a:r>
                        <a:rPr lang="ru-RU" sz="1600" b="1" dirty="0" smtClean="0">
                          <a:latin typeface="Arial Narrow" pitchFamily="34" charset="0"/>
                        </a:rPr>
                        <a:t>/о</a:t>
                      </a:r>
                      <a:endParaRPr lang="ru-RU" sz="1600" b="1" dirty="0">
                        <a:latin typeface="Arial Narrow" pitchFamily="34" charset="0"/>
                      </a:endParaRPr>
                    </a:p>
                  </a:txBody>
                  <a:tcPr marL="91439" marR="91439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Arial Narrow" pitchFamily="34" charset="0"/>
                        </a:rPr>
                        <a:t>Методисты</a:t>
                      </a:r>
                      <a:endParaRPr lang="ru-RU" sz="1600" b="1" dirty="0">
                        <a:latin typeface="Arial Narrow" pitchFamily="34" charset="0"/>
                      </a:endParaRPr>
                    </a:p>
                  </a:txBody>
                  <a:tcPr marL="91439" marR="91439" marT="45730" marB="45730" anchor="ctr"/>
                </a:tc>
              </a:tr>
              <a:tr h="754953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Arial Narrow" pitchFamily="34" charset="0"/>
                        </a:rPr>
                        <a:t>Знаю, что стандарт разработан и утвержден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73,1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78,8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91,3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30" marB="45730" anchor="ctr"/>
                </a:tc>
              </a:tr>
              <a:tr h="754953">
                <a:tc>
                  <a:txBody>
                    <a:bodyPr/>
                    <a:lstStyle/>
                    <a:p>
                      <a:pPr marL="0" indent="0"/>
                      <a:r>
                        <a:rPr lang="ru-RU" sz="1600" dirty="0" smtClean="0">
                          <a:latin typeface="Arial Narrow" pitchFamily="34" charset="0"/>
                        </a:rPr>
                        <a:t>Обладаю только общей информацией о стандарте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23,8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21,2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7,6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30" marB="45730" anchor="ctr"/>
                </a:tc>
              </a:tr>
              <a:tr h="754953">
                <a:tc>
                  <a:txBody>
                    <a:bodyPr/>
                    <a:lstStyle/>
                    <a:p>
                      <a:pPr marL="0" indent="0"/>
                      <a:r>
                        <a:rPr lang="ru-RU" sz="1600" dirty="0" smtClean="0">
                          <a:latin typeface="Arial Narrow" pitchFamily="34" charset="0"/>
                        </a:rPr>
                        <a:t>Не</a:t>
                      </a:r>
                      <a:r>
                        <a:rPr lang="ru-RU" sz="1600" baseline="0" dirty="0" smtClean="0">
                          <a:latin typeface="Arial Narrow" pitchFamily="34" charset="0"/>
                        </a:rPr>
                        <a:t> слышал(а) о стандарте ранее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3,1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0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0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30" marB="45730" anchor="ctr"/>
                </a:tc>
              </a:tr>
            </a:tbl>
          </a:graphicData>
        </a:graphic>
      </p:graphicFrame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2411760" y="404664"/>
            <a:ext cx="60483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>
                <a:latin typeface="Arial Narrow" pitchFamily="34" charset="0"/>
              </a:rPr>
              <a:t>Общая оценка </a:t>
            </a:r>
          </a:p>
          <a:p>
            <a:r>
              <a:rPr lang="ru-RU" b="1" dirty="0">
                <a:latin typeface="Arial Narrow" pitchFamily="34" charset="0"/>
              </a:rPr>
              <a:t>профессионального стандарта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b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Прямоугольник 3"/>
          <p:cNvSpPr>
            <a:spLocks noChangeArrowheads="1"/>
          </p:cNvSpPr>
          <p:nvPr/>
        </p:nvSpPr>
        <p:spPr bwMode="auto">
          <a:xfrm>
            <a:off x="571500" y="1571625"/>
            <a:ext cx="828675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1400" u="sng">
              <a:cs typeface="Arial" charset="0"/>
            </a:endParaRPr>
          </a:p>
          <a:p>
            <a:pPr algn="just"/>
            <a:endParaRPr lang="ru-RU" sz="1400">
              <a:cs typeface="Arial" charset="0"/>
            </a:endParaRPr>
          </a:p>
          <a:p>
            <a:endParaRPr lang="ru-RU" sz="1200">
              <a:cs typeface="Arial" charset="0"/>
            </a:endParaRPr>
          </a:p>
          <a:p>
            <a:r>
              <a:rPr lang="ru-RU" sz="1300">
                <a:cs typeface="Arial" charset="0"/>
              </a:rPr>
              <a:t> </a:t>
            </a:r>
          </a:p>
        </p:txBody>
      </p:sp>
      <p:graphicFrame>
        <p:nvGraphicFramePr>
          <p:cNvPr id="5" name="Диаграмма 5"/>
          <p:cNvGraphicFramePr>
            <a:graphicFrameLocks/>
          </p:cNvGraphicFramePr>
          <p:nvPr/>
        </p:nvGraphicFramePr>
        <p:xfrm>
          <a:off x="250825" y="1397000"/>
          <a:ext cx="8893175" cy="50561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7"/>
          <p:cNvSpPr txBox="1">
            <a:spLocks noChangeArrowheads="1"/>
          </p:cNvSpPr>
          <p:nvPr/>
        </p:nvSpPr>
        <p:spPr bwMode="auto">
          <a:xfrm>
            <a:off x="2411760" y="404664"/>
            <a:ext cx="60483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>
                <a:latin typeface="Arial Narrow" pitchFamily="34" charset="0"/>
              </a:rPr>
              <a:t>Общая оценка </a:t>
            </a:r>
          </a:p>
          <a:p>
            <a:r>
              <a:rPr lang="ru-RU" b="1" dirty="0">
                <a:latin typeface="Arial Narrow" pitchFamily="34" charset="0"/>
              </a:rPr>
              <a:t>профессионального стандарта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b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Прямоугольник 3"/>
          <p:cNvSpPr>
            <a:spLocks noChangeArrowheads="1"/>
          </p:cNvSpPr>
          <p:nvPr/>
        </p:nvSpPr>
        <p:spPr bwMode="auto">
          <a:xfrm>
            <a:off x="571500" y="1571625"/>
            <a:ext cx="828675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1400" u="sng">
              <a:cs typeface="Arial" charset="0"/>
            </a:endParaRPr>
          </a:p>
          <a:p>
            <a:pPr algn="just"/>
            <a:endParaRPr lang="ru-RU" sz="1400">
              <a:cs typeface="Arial" charset="0"/>
            </a:endParaRPr>
          </a:p>
          <a:p>
            <a:endParaRPr lang="ru-RU" sz="1200">
              <a:cs typeface="Arial" charset="0"/>
            </a:endParaRPr>
          </a:p>
          <a:p>
            <a:r>
              <a:rPr lang="ru-RU" sz="1300">
                <a:cs typeface="Arial" charset="0"/>
              </a:rPr>
              <a:t> 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857250" y="1989138"/>
          <a:ext cx="7429500" cy="439248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917105"/>
                <a:gridCol w="1504130"/>
                <a:gridCol w="1859372"/>
                <a:gridCol w="1148893"/>
              </a:tblGrid>
              <a:tr h="635409">
                <a:tc rowSpan="2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Насколько Вы</a:t>
                      </a:r>
                      <a:r>
                        <a:rPr lang="ru-RU" sz="1600" baseline="0" dirty="0" smtClean="0">
                          <a:latin typeface="Arial Narrow" pitchFamily="34" charset="0"/>
                        </a:rPr>
                        <a:t> знакомы с текстом профессионального стандарта?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3" marB="45723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Ответы по</a:t>
                      </a:r>
                      <a:r>
                        <a:rPr lang="ru-RU" sz="1600" baseline="0" dirty="0" smtClean="0">
                          <a:latin typeface="Arial Narrow" pitchFamily="34" charset="0"/>
                        </a:rPr>
                        <a:t> группе респондентов,</a:t>
                      </a:r>
                    </a:p>
                    <a:p>
                      <a:pPr algn="ctr"/>
                      <a:r>
                        <a:rPr lang="ru-RU" sz="1600" baseline="0" dirty="0" smtClean="0">
                          <a:latin typeface="Arial Narrow" pitchFamily="34" charset="0"/>
                        </a:rPr>
                        <a:t> % опрошенных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3" marB="45723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</a:tr>
              <a:tr h="697078">
                <a:tc v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Arial Narrow" pitchFamily="34" charset="0"/>
                        </a:rPr>
                        <a:t>Преподаватели</a:t>
                      </a:r>
                      <a:endParaRPr lang="ru-RU" sz="1600" b="1" dirty="0">
                        <a:latin typeface="Arial Narrow" pitchFamily="34" charset="0"/>
                      </a:endParaRPr>
                    </a:p>
                  </a:txBody>
                  <a:tcPr marL="91439" marR="91439" marT="45723" marB="457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Arial Narrow" pitchFamily="34" charset="0"/>
                        </a:rPr>
                        <a:t>Мастера</a:t>
                      </a:r>
                    </a:p>
                    <a:p>
                      <a:pPr algn="ctr"/>
                      <a:r>
                        <a:rPr lang="ru-RU" sz="1600" b="1" dirty="0" err="1" smtClean="0">
                          <a:latin typeface="Arial Narrow" pitchFamily="34" charset="0"/>
                        </a:rPr>
                        <a:t>п</a:t>
                      </a:r>
                      <a:r>
                        <a:rPr lang="ru-RU" sz="1600" b="1" dirty="0" smtClean="0">
                          <a:latin typeface="Arial Narrow" pitchFamily="34" charset="0"/>
                        </a:rPr>
                        <a:t>/о</a:t>
                      </a:r>
                      <a:endParaRPr lang="ru-RU" sz="1600" b="1" dirty="0">
                        <a:latin typeface="Arial Narrow" pitchFamily="34" charset="0"/>
                      </a:endParaRPr>
                    </a:p>
                  </a:txBody>
                  <a:tcPr marL="91439" marR="91439" marT="45723" marB="457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Arial Narrow" pitchFamily="34" charset="0"/>
                        </a:rPr>
                        <a:t>Методисты</a:t>
                      </a:r>
                      <a:endParaRPr lang="ru-RU" sz="1600" b="1" dirty="0">
                        <a:latin typeface="Arial Narrow" pitchFamily="34" charset="0"/>
                      </a:endParaRPr>
                    </a:p>
                  </a:txBody>
                  <a:tcPr marL="91439" marR="91439" marT="45723" marB="45723" anchor="ctr"/>
                </a:tc>
              </a:tr>
              <a:tr h="627052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Arial Narrow" pitchFamily="34" charset="0"/>
                        </a:rPr>
                        <a:t>Детально изучил(а) текст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3" marB="457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36,5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3" marB="457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46,5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3" marB="457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62,0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3" marB="45723" anchor="ctr"/>
                </a:tc>
              </a:tr>
              <a:tr h="627052">
                <a:tc>
                  <a:txBody>
                    <a:bodyPr/>
                    <a:lstStyle/>
                    <a:p>
                      <a:pPr marL="0" indent="0"/>
                      <a:r>
                        <a:rPr lang="ru-RU" sz="1600" dirty="0" smtClean="0">
                          <a:latin typeface="Arial Narrow" pitchFamily="34" charset="0"/>
                        </a:rPr>
                        <a:t>Прочитал(а) текст</a:t>
                      </a:r>
                      <a:r>
                        <a:rPr lang="ru-RU" sz="1600" baseline="0" dirty="0" smtClean="0">
                          <a:latin typeface="Arial Narrow" pitchFamily="34" charset="0"/>
                        </a:rPr>
                        <a:t> «по диагонали»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3" marB="457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34,3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3" marB="457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32,9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3" marB="457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27,2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3" marB="45723" anchor="ctr"/>
                </a:tc>
              </a:tr>
              <a:tr h="902949">
                <a:tc>
                  <a:txBody>
                    <a:bodyPr/>
                    <a:lstStyle/>
                    <a:p>
                      <a:pPr marL="0" indent="0"/>
                      <a:r>
                        <a:rPr lang="ru-RU" sz="1600" dirty="0" smtClean="0">
                          <a:latin typeface="Arial Narrow" pitchFamily="34" charset="0"/>
                        </a:rPr>
                        <a:t>Располагаю печатной/электронной</a:t>
                      </a:r>
                      <a:r>
                        <a:rPr lang="ru-RU" sz="1600" baseline="0" dirty="0" smtClean="0">
                          <a:latin typeface="Arial Narrow" pitchFamily="34" charset="0"/>
                        </a:rPr>
                        <a:t> копией текста, но пока не успел(а) с ним ознакомиться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3" marB="457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16,2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3" marB="457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16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3" marB="457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6,5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3" marB="45723" anchor="ctr"/>
                </a:tc>
              </a:tr>
              <a:tr h="902949">
                <a:tc>
                  <a:txBody>
                    <a:bodyPr/>
                    <a:lstStyle/>
                    <a:p>
                      <a:pPr marL="0" indent="0"/>
                      <a:r>
                        <a:rPr lang="ru-RU" sz="1600" dirty="0" smtClean="0">
                          <a:latin typeface="Arial Narrow" pitchFamily="34" charset="0"/>
                        </a:rPr>
                        <a:t>Не знаком(а) с текстом</a:t>
                      </a:r>
                      <a:r>
                        <a:rPr lang="ru-RU" sz="1600" baseline="0" dirty="0" smtClean="0">
                          <a:latin typeface="Arial Narrow" pitchFamily="34" charset="0"/>
                        </a:rPr>
                        <a:t> и не располагаю его печатной/электронной копией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3" marB="457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13,1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3" marB="457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4,6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3" marB="457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3,3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3" marB="45723" anchor="ctr"/>
                </a:tc>
              </a:tr>
            </a:tbl>
          </a:graphicData>
        </a:graphic>
      </p:graphicFrame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2411760" y="404664"/>
            <a:ext cx="60483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>
                <a:latin typeface="Arial Narrow" pitchFamily="34" charset="0"/>
              </a:rPr>
              <a:t>Общая оценка </a:t>
            </a:r>
          </a:p>
          <a:p>
            <a:r>
              <a:rPr lang="ru-RU" b="1" dirty="0">
                <a:latin typeface="Arial Narrow" pitchFamily="34" charset="0"/>
              </a:rPr>
              <a:t>профессионального стандарта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b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Прямоугольник 3"/>
          <p:cNvSpPr>
            <a:spLocks noChangeArrowheads="1"/>
          </p:cNvSpPr>
          <p:nvPr/>
        </p:nvSpPr>
        <p:spPr bwMode="auto">
          <a:xfrm>
            <a:off x="571500" y="1571625"/>
            <a:ext cx="828675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1400" u="sng">
              <a:cs typeface="Arial" charset="0"/>
            </a:endParaRPr>
          </a:p>
          <a:p>
            <a:pPr algn="just"/>
            <a:endParaRPr lang="ru-RU" sz="1400">
              <a:cs typeface="Arial" charset="0"/>
            </a:endParaRPr>
          </a:p>
          <a:p>
            <a:endParaRPr lang="ru-RU" sz="1200">
              <a:cs typeface="Arial" charset="0"/>
            </a:endParaRPr>
          </a:p>
          <a:p>
            <a:r>
              <a:rPr lang="ru-RU" sz="1300">
                <a:cs typeface="Arial" charset="0"/>
              </a:rPr>
              <a:t> 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395288" y="1714488"/>
          <a:ext cx="8424862" cy="48831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2411760" y="404664"/>
            <a:ext cx="60483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>
                <a:latin typeface="Arial Narrow" pitchFamily="34" charset="0"/>
              </a:rPr>
              <a:t>Общая оценка </a:t>
            </a:r>
          </a:p>
          <a:p>
            <a:r>
              <a:rPr lang="ru-RU" b="1" dirty="0">
                <a:latin typeface="Arial Narrow" pitchFamily="34" charset="0"/>
              </a:rPr>
              <a:t>профессионального стандарта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b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Прямоугольник 3"/>
          <p:cNvSpPr>
            <a:spLocks noChangeArrowheads="1"/>
          </p:cNvSpPr>
          <p:nvPr/>
        </p:nvSpPr>
        <p:spPr bwMode="auto">
          <a:xfrm>
            <a:off x="571500" y="1571625"/>
            <a:ext cx="828675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1400" u="sng">
              <a:cs typeface="Arial" charset="0"/>
            </a:endParaRPr>
          </a:p>
          <a:p>
            <a:pPr algn="just"/>
            <a:endParaRPr lang="ru-RU" sz="1400">
              <a:cs typeface="Arial" charset="0"/>
            </a:endParaRPr>
          </a:p>
          <a:p>
            <a:endParaRPr lang="ru-RU" sz="1200">
              <a:cs typeface="Arial" charset="0"/>
            </a:endParaRPr>
          </a:p>
          <a:p>
            <a:r>
              <a:rPr lang="ru-RU" sz="1300">
                <a:cs typeface="Arial" charset="0"/>
              </a:rPr>
              <a:t> 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857250" y="2500313"/>
          <a:ext cx="7459663" cy="2804824"/>
        </p:xfrm>
        <a:graphic>
          <a:graphicData uri="http://schemas.openxmlformats.org/drawingml/2006/table">
            <a:tbl>
              <a:tblPr/>
              <a:tblGrid>
                <a:gridCol w="3733800"/>
                <a:gridCol w="1781175"/>
                <a:gridCol w="1944688"/>
              </a:tblGrid>
              <a:tr h="57943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</a:rPr>
                        <a:t>Соответствует ли направление (профиль) Вашего профессионального образования области профессиональной деятельности и преподаваемым дисциплинам (модулям) </a:t>
                      </a:r>
                    </a:p>
                  </a:txBody>
                  <a:tcPr marL="91439" marR="91439" marT="45727" marB="4572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Narrow" pitchFamily="34" charset="0"/>
                        </a:rPr>
                        <a:t>Ответы по группе респондентов,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Narrow" pitchFamily="34" charset="0"/>
                        </a:rPr>
                        <a:t> % опрошенных</a:t>
                      </a:r>
                    </a:p>
                  </a:txBody>
                  <a:tcPr marL="91439" marR="91439" marT="45727" marB="4572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29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</a:rPr>
                        <a:t>Преподаватели</a:t>
                      </a:r>
                    </a:p>
                  </a:txBody>
                  <a:tcPr marL="91439" marR="91439" marT="45727" marB="45727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D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</a:rPr>
                        <a:t>Мастера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</a:rPr>
                        <a:t>п/о</a:t>
                      </a:r>
                    </a:p>
                  </a:txBody>
                  <a:tcPr marL="91439" marR="91439" marT="45727" marB="4572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D0D0"/>
                    </a:solidFill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Полностью соответствует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E9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</a:rPr>
                        <a:t>90,4</a:t>
                      </a:r>
                    </a:p>
                  </a:txBody>
                  <a:tcPr marL="91439" marR="91439" marT="45727" marB="4572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E9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</a:rPr>
                        <a:t>80,3</a:t>
                      </a:r>
                    </a:p>
                  </a:txBody>
                  <a:tcPr marL="91439" marR="91439" marT="45727" marB="4572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E9E9"/>
                    </a:solidFill>
                  </a:tcPr>
                </a:tc>
              </a:tr>
              <a:tr h="57943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Частично соответствует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D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</a:rPr>
                        <a:t>9,0</a:t>
                      </a:r>
                    </a:p>
                  </a:txBody>
                  <a:tcPr marL="91439" marR="91439" marT="45727" marB="4572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D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</a:rPr>
                        <a:t>18,5</a:t>
                      </a:r>
                    </a:p>
                  </a:txBody>
                  <a:tcPr marL="91439" marR="91439" marT="45727" marB="4572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D0D0"/>
                    </a:solidFill>
                  </a:tcPr>
                </a:tc>
              </a:tr>
              <a:tr h="57943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Не соответствует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E9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</a:rPr>
                        <a:t>0,6</a:t>
                      </a:r>
                    </a:p>
                  </a:txBody>
                  <a:tcPr marL="91439" marR="91439" marT="45727" marB="4572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E9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</a:rPr>
                        <a:t>1,2</a:t>
                      </a:r>
                    </a:p>
                  </a:txBody>
                  <a:tcPr marL="91439" marR="91439" marT="45727" marB="4572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E9E9"/>
                    </a:solidFill>
                  </a:tcPr>
                </a:tc>
              </a:tr>
            </a:tbl>
          </a:graphicData>
        </a:graphic>
      </p:graphicFrame>
      <p:sp>
        <p:nvSpPr>
          <p:cNvPr id="7" name="TextBox 7"/>
          <p:cNvSpPr txBox="1">
            <a:spLocks noChangeArrowheads="1"/>
          </p:cNvSpPr>
          <p:nvPr/>
        </p:nvSpPr>
        <p:spPr bwMode="auto">
          <a:xfrm>
            <a:off x="2243234" y="260648"/>
            <a:ext cx="54006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 Narrow" pitchFamily="34" charset="0"/>
              </a:rPr>
              <a:t>Соответствие образования и обучения, </a:t>
            </a:r>
          </a:p>
          <a:p>
            <a:r>
              <a:rPr lang="ru-RU" b="1" dirty="0" smtClean="0">
                <a:latin typeface="Arial Narrow" pitchFamily="34" charset="0"/>
              </a:rPr>
              <a:t>опыта работы педагогических работников  требованиям профессионального стандарта  </a:t>
            </a:r>
            <a:endParaRPr lang="ru-RU" b="1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b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Прямоугольник 3"/>
          <p:cNvSpPr>
            <a:spLocks noChangeArrowheads="1"/>
          </p:cNvSpPr>
          <p:nvPr/>
        </p:nvSpPr>
        <p:spPr bwMode="auto">
          <a:xfrm>
            <a:off x="571500" y="1571625"/>
            <a:ext cx="828675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1400" u="sng">
              <a:cs typeface="Arial" charset="0"/>
            </a:endParaRPr>
          </a:p>
          <a:p>
            <a:pPr algn="just"/>
            <a:endParaRPr lang="ru-RU" sz="1400">
              <a:cs typeface="Arial" charset="0"/>
            </a:endParaRPr>
          </a:p>
          <a:p>
            <a:endParaRPr lang="ru-RU" sz="1200">
              <a:cs typeface="Arial" charset="0"/>
            </a:endParaRPr>
          </a:p>
          <a:p>
            <a:r>
              <a:rPr lang="ru-RU" sz="1300">
                <a:cs typeface="Arial" charset="0"/>
              </a:rPr>
              <a:t> 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857250" y="2500313"/>
          <a:ext cx="7459164" cy="360372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922662"/>
                <a:gridCol w="1584176"/>
                <a:gridCol w="1512168"/>
                <a:gridCol w="1440158"/>
              </a:tblGrid>
              <a:tr h="579207">
                <a:tc rowSpan="2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</a:rPr>
                        <a:t>Ваш образовательный уровень</a:t>
                      </a:r>
                    </a:p>
                    <a:p>
                      <a:pPr algn="ctr"/>
                      <a:r>
                        <a:rPr lang="ru-RU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</a:rPr>
                        <a:t>(ценз)</a:t>
                      </a:r>
                      <a:endParaRPr lang="ru-RU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</a:endParaRPr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</a:rPr>
                        <a:t>Ответы по</a:t>
                      </a:r>
                      <a:r>
                        <a:rPr lang="ru-RU" sz="160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</a:rPr>
                        <a:t> группе респондентов,</a:t>
                      </a:r>
                    </a:p>
                    <a:p>
                      <a:pPr algn="ctr"/>
                      <a:r>
                        <a:rPr lang="ru-RU" sz="160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</a:rPr>
                        <a:t> % опрошенных</a:t>
                      </a:r>
                      <a:endParaRPr lang="ru-RU" sz="16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</a:tr>
              <a:tr h="643492">
                <a:tc v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Arial Narrow" pitchFamily="34" charset="0"/>
                        </a:rPr>
                        <a:t>Преподаватели</a:t>
                      </a:r>
                      <a:endParaRPr lang="ru-RU" sz="1600" b="1" dirty="0">
                        <a:latin typeface="Arial Narrow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Arial Narrow" pitchFamily="34" charset="0"/>
                        </a:rPr>
                        <a:t>Мастера</a:t>
                      </a:r>
                    </a:p>
                    <a:p>
                      <a:pPr algn="ctr"/>
                      <a:r>
                        <a:rPr lang="ru-RU" sz="1600" b="1" dirty="0" err="1" smtClean="0">
                          <a:latin typeface="Arial Narrow" pitchFamily="34" charset="0"/>
                        </a:rPr>
                        <a:t>п</a:t>
                      </a:r>
                      <a:r>
                        <a:rPr lang="ru-RU" sz="1600" b="1" dirty="0" smtClean="0">
                          <a:latin typeface="Arial Narrow" pitchFamily="34" charset="0"/>
                        </a:rPr>
                        <a:t>/о</a:t>
                      </a:r>
                      <a:endParaRPr lang="ru-RU" sz="1600" b="1" dirty="0">
                        <a:latin typeface="Arial Narrow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Arial Narrow" pitchFamily="34" charset="0"/>
                        </a:rPr>
                        <a:t>Методисты</a:t>
                      </a:r>
                      <a:endParaRPr lang="ru-RU" sz="1600" b="1" dirty="0">
                        <a:latin typeface="Arial Narrow" pitchFamily="34" charset="0"/>
                      </a:endParaRPr>
                    </a:p>
                  </a:txBody>
                  <a:tcPr anchor="ctr"/>
                </a:tc>
              </a:tr>
              <a:tr h="643492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Arial Narrow" pitchFamily="34" charset="0"/>
                        </a:rPr>
                        <a:t>Высшее педагогическое образование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61,3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15,7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63,0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</a:tr>
              <a:tr h="335330">
                <a:tc>
                  <a:txBody>
                    <a:bodyPr/>
                    <a:lstStyle/>
                    <a:p>
                      <a:pPr marL="0" indent="0"/>
                      <a:r>
                        <a:rPr lang="ru-RU" sz="1600" dirty="0" smtClean="0">
                          <a:latin typeface="Arial Narrow" pitchFamily="34" charset="0"/>
                        </a:rPr>
                        <a:t>Высшее образование (непедагогического профиля)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37,2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30,8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33,7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</a:tr>
              <a:tr h="579207">
                <a:tc>
                  <a:txBody>
                    <a:bodyPr/>
                    <a:lstStyle/>
                    <a:p>
                      <a:pPr marL="0" indent="0"/>
                      <a:r>
                        <a:rPr lang="ru-RU" sz="1600" dirty="0" smtClean="0">
                          <a:latin typeface="Arial Narrow" pitchFamily="34" charset="0"/>
                        </a:rPr>
                        <a:t>Среднее профессиональное образование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1,5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51,7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2,2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</a:tr>
              <a:tr h="579207">
                <a:tc>
                  <a:txBody>
                    <a:bodyPr/>
                    <a:lstStyle/>
                    <a:p>
                      <a:pPr marL="0" indent="0"/>
                      <a:r>
                        <a:rPr lang="ru-RU" sz="1600" dirty="0" smtClean="0">
                          <a:latin typeface="Arial Narrow" pitchFamily="34" charset="0"/>
                        </a:rPr>
                        <a:t>Начальное</a:t>
                      </a:r>
                      <a:r>
                        <a:rPr lang="ru-RU" sz="1600" baseline="0" dirty="0" smtClean="0">
                          <a:latin typeface="Arial Narrow" pitchFamily="34" charset="0"/>
                        </a:rPr>
                        <a:t> профессиональное образование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0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1,8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0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2243234" y="260648"/>
            <a:ext cx="54006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 Narrow" pitchFamily="34" charset="0"/>
              </a:rPr>
              <a:t>Соответствие образования и обучения, </a:t>
            </a:r>
          </a:p>
          <a:p>
            <a:r>
              <a:rPr lang="ru-RU" b="1" dirty="0" smtClean="0">
                <a:latin typeface="Arial Narrow" pitchFamily="34" charset="0"/>
              </a:rPr>
              <a:t>опыта работы педагогических работников  требованиям профессионального стандарта  </a:t>
            </a:r>
            <a:endParaRPr lang="ru-RU" b="1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b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Прямоугольник 3"/>
          <p:cNvSpPr>
            <a:spLocks noChangeArrowheads="1"/>
          </p:cNvSpPr>
          <p:nvPr/>
        </p:nvSpPr>
        <p:spPr bwMode="auto">
          <a:xfrm>
            <a:off x="571500" y="1571625"/>
            <a:ext cx="828675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1400" u="sng">
              <a:cs typeface="Arial" charset="0"/>
            </a:endParaRPr>
          </a:p>
          <a:p>
            <a:pPr algn="just"/>
            <a:endParaRPr lang="ru-RU" sz="1400">
              <a:cs typeface="Arial" charset="0"/>
            </a:endParaRPr>
          </a:p>
          <a:p>
            <a:endParaRPr lang="ru-RU" sz="1200">
              <a:cs typeface="Arial" charset="0"/>
            </a:endParaRPr>
          </a:p>
          <a:p>
            <a:r>
              <a:rPr lang="ru-RU" sz="1300">
                <a:cs typeface="Arial" charset="0"/>
              </a:rPr>
              <a:t> 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428625" y="2500313"/>
          <a:ext cx="7858126" cy="293846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428876"/>
                <a:gridCol w="1714500"/>
                <a:gridCol w="2000250"/>
                <a:gridCol w="1714500"/>
              </a:tblGrid>
              <a:tr h="634164">
                <a:tc rowSpan="2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</a:rPr>
                        <a:t>Проходили</a:t>
                      </a:r>
                      <a:r>
                        <a:rPr lang="ru-RU" sz="1600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</a:rPr>
                        <a:t> ли Вы профессиональную переподготовку в области профессионального образования?</a:t>
                      </a:r>
                      <a:endParaRPr lang="ru-RU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</a:endParaRPr>
                    </a:p>
                  </a:txBody>
                  <a:tcPr marL="91439" marR="91439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</a:rPr>
                        <a:t>Ответы по</a:t>
                      </a:r>
                      <a:r>
                        <a:rPr lang="ru-RU" sz="160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</a:rPr>
                        <a:t> группе респондентов,</a:t>
                      </a:r>
                    </a:p>
                    <a:p>
                      <a:pPr algn="ctr"/>
                      <a:r>
                        <a:rPr lang="ru-RU" sz="160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</a:rPr>
                        <a:t> % опрошенных</a:t>
                      </a:r>
                      <a:endParaRPr lang="ru-RU" sz="16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</a:endParaRPr>
                    </a:p>
                  </a:txBody>
                  <a:tcPr marL="91439" marR="91439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</a:tr>
              <a:tr h="1310637">
                <a:tc v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Arial Narrow" pitchFamily="34" charset="0"/>
                        </a:rPr>
                        <a:t>Преподаватели</a:t>
                      </a:r>
                    </a:p>
                    <a:p>
                      <a:pPr algn="ctr"/>
                      <a:r>
                        <a:rPr lang="ru-RU" sz="1600" b="0" i="1" dirty="0" smtClean="0">
                          <a:latin typeface="Arial Narrow" pitchFamily="34" charset="0"/>
                        </a:rPr>
                        <a:t>без</a:t>
                      </a:r>
                      <a:r>
                        <a:rPr lang="ru-RU" sz="1600" b="0" i="1" baseline="0" dirty="0" smtClean="0">
                          <a:latin typeface="Arial Narrow" pitchFamily="34" charset="0"/>
                        </a:rPr>
                        <a:t> высшего педагогического образования</a:t>
                      </a:r>
                      <a:endParaRPr lang="ru-RU" sz="1600" b="0" i="1" dirty="0" smtClean="0">
                        <a:latin typeface="Arial Narrow" pitchFamily="34" charset="0"/>
                      </a:endParaRPr>
                    </a:p>
                    <a:p>
                      <a:pPr algn="ctr"/>
                      <a:endParaRPr lang="ru-RU" sz="1600" b="1" dirty="0">
                        <a:latin typeface="Arial Narrow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Arial Narrow" pitchFamily="34" charset="0"/>
                        </a:rPr>
                        <a:t>Мастера</a:t>
                      </a:r>
                      <a:r>
                        <a:rPr lang="ru-RU" sz="1600" b="1" baseline="0" dirty="0" smtClean="0">
                          <a:latin typeface="Arial Narrow" pitchFamily="34" charset="0"/>
                        </a:rPr>
                        <a:t> </a:t>
                      </a:r>
                      <a:r>
                        <a:rPr lang="ru-RU" sz="1600" b="1" dirty="0" err="1" smtClean="0">
                          <a:latin typeface="Arial Narrow" pitchFamily="34" charset="0"/>
                        </a:rPr>
                        <a:t>п</a:t>
                      </a:r>
                      <a:r>
                        <a:rPr lang="ru-RU" sz="1600" b="1" dirty="0" smtClean="0">
                          <a:latin typeface="Arial Narrow" pitchFamily="34" charset="0"/>
                        </a:rPr>
                        <a:t>/о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1" dirty="0" smtClean="0">
                          <a:latin typeface="Arial Narrow" pitchFamily="34" charset="0"/>
                        </a:rPr>
                        <a:t>без</a:t>
                      </a:r>
                      <a:r>
                        <a:rPr lang="ru-RU" sz="1600" b="0" i="1" baseline="0" dirty="0" smtClean="0">
                          <a:latin typeface="Arial Narrow" pitchFamily="34" charset="0"/>
                        </a:rPr>
                        <a:t> высшего педагогического образования</a:t>
                      </a:r>
                      <a:endParaRPr lang="ru-RU" sz="1600" b="0" i="1" dirty="0" smtClean="0">
                        <a:latin typeface="Arial Narrow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Arial Narrow" pitchFamily="34" charset="0"/>
                        </a:rPr>
                        <a:t>Методисты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1" dirty="0" smtClean="0">
                          <a:latin typeface="Arial Narrow" pitchFamily="34" charset="0"/>
                        </a:rPr>
                        <a:t>без</a:t>
                      </a:r>
                      <a:r>
                        <a:rPr lang="ru-RU" sz="1600" b="0" i="1" baseline="0" dirty="0" smtClean="0">
                          <a:latin typeface="Arial Narrow" pitchFamily="34" charset="0"/>
                        </a:rPr>
                        <a:t> высшего педагогического образования</a:t>
                      </a:r>
                      <a:endParaRPr lang="ru-RU" sz="1600" b="0" i="1" dirty="0" smtClean="0">
                        <a:latin typeface="Arial Narrow" pitchFamily="34" charset="0"/>
                      </a:endParaRPr>
                    </a:p>
                    <a:p>
                      <a:pPr algn="ctr"/>
                      <a:endParaRPr lang="ru-RU" sz="1600" b="1" dirty="0">
                        <a:latin typeface="Arial Narrow" pitchFamily="34" charset="0"/>
                      </a:endParaRPr>
                    </a:p>
                  </a:txBody>
                  <a:tcPr marL="91439" marR="91439"/>
                </a:tc>
              </a:tr>
              <a:tr h="493599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Arial Narrow" pitchFamily="34" charset="0"/>
                        </a:rPr>
                        <a:t>Да,</a:t>
                      </a:r>
                      <a:r>
                        <a:rPr lang="ru-RU" sz="1600" baseline="0" dirty="0" smtClean="0">
                          <a:latin typeface="Arial Narrow" pitchFamily="34" charset="0"/>
                        </a:rPr>
                        <a:t> проходил(а)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55,1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62,8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39,4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anchor="ctr"/>
                </a:tc>
              </a:tr>
              <a:tr h="500062">
                <a:tc>
                  <a:txBody>
                    <a:bodyPr/>
                    <a:lstStyle/>
                    <a:p>
                      <a:pPr marL="0" indent="0"/>
                      <a:r>
                        <a:rPr lang="ru-RU" sz="1600" dirty="0" smtClean="0">
                          <a:latin typeface="Arial Narrow" pitchFamily="34" charset="0"/>
                        </a:rPr>
                        <a:t>Нет, не проходил(а)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C00000"/>
                          </a:solidFill>
                          <a:latin typeface="Arial Narrow" pitchFamily="34" charset="0"/>
                        </a:rPr>
                        <a:t>44,9</a:t>
                      </a:r>
                      <a:endParaRPr lang="ru-RU" sz="1600" b="1" dirty="0">
                        <a:solidFill>
                          <a:srgbClr val="C00000"/>
                        </a:solidFill>
                        <a:latin typeface="Arial Narrow" pitchFamily="34" charset="0"/>
                      </a:endParaRPr>
                    </a:p>
                  </a:txBody>
                  <a:tcPr marL="91439" marR="9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C00000"/>
                          </a:solidFill>
                          <a:latin typeface="Arial Narrow" pitchFamily="34" charset="0"/>
                        </a:rPr>
                        <a:t>37,2</a:t>
                      </a:r>
                      <a:endParaRPr lang="ru-RU" sz="1600" b="1" dirty="0">
                        <a:solidFill>
                          <a:srgbClr val="C00000"/>
                        </a:solidFill>
                        <a:latin typeface="Arial Narrow" pitchFamily="34" charset="0"/>
                      </a:endParaRPr>
                    </a:p>
                  </a:txBody>
                  <a:tcPr marL="91439" marR="914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C00000"/>
                          </a:solidFill>
                          <a:latin typeface="Arial Narrow" pitchFamily="34" charset="0"/>
                        </a:rPr>
                        <a:t>60,6</a:t>
                      </a:r>
                      <a:endParaRPr lang="ru-RU" sz="1600" b="1" dirty="0">
                        <a:solidFill>
                          <a:srgbClr val="C00000"/>
                        </a:solidFill>
                        <a:latin typeface="Arial Narrow" pitchFamily="34" charset="0"/>
                      </a:endParaRPr>
                    </a:p>
                  </a:txBody>
                  <a:tcPr marL="91439" marR="91439" anchor="ctr"/>
                </a:tc>
              </a:tr>
            </a:tbl>
          </a:graphicData>
        </a:graphic>
      </p:graphicFrame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2243234" y="260648"/>
            <a:ext cx="54006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 Narrow" pitchFamily="34" charset="0"/>
              </a:rPr>
              <a:t>Соответствие образования и обучения, </a:t>
            </a:r>
          </a:p>
          <a:p>
            <a:r>
              <a:rPr lang="ru-RU" b="1" dirty="0" smtClean="0">
                <a:latin typeface="Arial Narrow" pitchFamily="34" charset="0"/>
              </a:rPr>
              <a:t>опыта работы педагогических работников  требованиям профессионального стандарта  </a:t>
            </a:r>
            <a:endParaRPr lang="ru-RU" b="1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b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Прямоугольник 3"/>
          <p:cNvSpPr>
            <a:spLocks noChangeArrowheads="1"/>
          </p:cNvSpPr>
          <p:nvPr/>
        </p:nvSpPr>
        <p:spPr bwMode="auto">
          <a:xfrm>
            <a:off x="571500" y="1571625"/>
            <a:ext cx="828675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1400" u="sng">
              <a:cs typeface="Arial" charset="0"/>
            </a:endParaRPr>
          </a:p>
          <a:p>
            <a:pPr algn="just"/>
            <a:endParaRPr lang="ru-RU" sz="1400">
              <a:cs typeface="Arial" charset="0"/>
            </a:endParaRPr>
          </a:p>
          <a:p>
            <a:endParaRPr lang="ru-RU" sz="1200">
              <a:cs typeface="Arial" charset="0"/>
            </a:endParaRPr>
          </a:p>
          <a:p>
            <a:r>
              <a:rPr lang="ru-RU" sz="1300">
                <a:cs typeface="Arial" charset="0"/>
              </a:rPr>
              <a:t>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979712" y="1628800"/>
            <a:ext cx="64299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 smtClean="0">
                <a:latin typeface="Arial Narrow" pitchFamily="34" charset="0"/>
              </a:rPr>
              <a:t>педагогических работников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проходили повышение квалификации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в последние три года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1628800"/>
            <a:ext cx="1643063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90,8 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%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979712" y="3645024"/>
            <a:ext cx="62144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 smtClean="0">
                <a:latin typeface="Arial Narrow" pitchFamily="34" charset="0"/>
              </a:rPr>
              <a:t>преподавателей </a:t>
            </a:r>
            <a:r>
              <a:rPr lang="ru-RU" dirty="0" err="1" smtClean="0">
                <a:latin typeface="Arial Narrow" pitchFamily="34" charset="0"/>
              </a:rPr>
              <a:t>общепрофессиональных</a:t>
            </a:r>
            <a:r>
              <a:rPr lang="ru-RU" dirty="0" smtClean="0">
                <a:latin typeface="Arial Narrow" pitchFamily="34" charset="0"/>
              </a:rPr>
              <a:t> дисциплин и профессиональных модулей прошли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обучение и проверку знаний и навыков в области охраны труда</a:t>
            </a:r>
            <a:r>
              <a:rPr lang="ru-RU" dirty="0" smtClean="0">
                <a:latin typeface="Arial Narrow" pitchFamily="34" charset="0"/>
              </a:rPr>
              <a:t> в последние три года</a:t>
            </a:r>
            <a:endParaRPr lang="ru-RU" dirty="0">
              <a:latin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3645024"/>
            <a:ext cx="1643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56,9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%</a:t>
            </a:r>
            <a:endParaRPr lang="ru-RU" sz="4000" b="1" dirty="0">
              <a:solidFill>
                <a:schemeClr val="accent2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979712" y="2564904"/>
            <a:ext cx="6357937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dirty="0" smtClean="0">
                <a:latin typeface="Arial Narrow" pitchFamily="34" charset="0"/>
              </a:rPr>
              <a:t>преподавателей </a:t>
            </a:r>
            <a:r>
              <a:rPr lang="ru-RU" dirty="0" err="1" smtClean="0">
                <a:latin typeface="Arial Narrow" pitchFamily="34" charset="0"/>
              </a:rPr>
              <a:t>общепрофессиональных</a:t>
            </a:r>
            <a:r>
              <a:rPr lang="ru-RU" dirty="0" smtClean="0">
                <a:latin typeface="Arial Narrow" pitchFamily="34" charset="0"/>
              </a:rPr>
              <a:t> дисциплин и профессиональных модулей прошли повышение квалификации </a:t>
            </a:r>
            <a:endParaRPr lang="en-US" dirty="0" smtClean="0">
              <a:latin typeface="Arial Narrow" pitchFamily="34" charset="0"/>
            </a:endParaRPr>
          </a:p>
          <a:p>
            <a:pPr>
              <a:defRPr/>
            </a:pPr>
            <a:r>
              <a:rPr lang="ru-RU" dirty="0" smtClean="0">
                <a:latin typeface="Arial Narrow" pitchFamily="34" charset="0"/>
              </a:rPr>
              <a:t>в форме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стажировки в профильных организациях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7544" y="2636912"/>
            <a:ext cx="1643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41 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%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539552" y="2492896"/>
            <a:ext cx="7572375" cy="1587"/>
          </a:xfrm>
          <a:prstGeom prst="line">
            <a:avLst/>
          </a:prstGeom>
          <a:ln w="1905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67544" y="4581128"/>
            <a:ext cx="7572375" cy="1587"/>
          </a:xfrm>
          <a:prstGeom prst="line">
            <a:avLst/>
          </a:prstGeom>
          <a:ln w="1905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67544" y="4725144"/>
            <a:ext cx="1643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80,3 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%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7544" y="5661248"/>
            <a:ext cx="1643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79,4 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%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051720" y="4797152"/>
            <a:ext cx="62646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 smtClean="0">
                <a:latin typeface="Arial Narrow" pitchFamily="34" charset="0"/>
              </a:rPr>
              <a:t>мастеров производственного обучения  прошли повышение квалификации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dirty="0" smtClean="0">
                <a:latin typeface="Arial Narrow" pitchFamily="34" charset="0"/>
              </a:rPr>
              <a:t>в форме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стажировки в профильных организациях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051720" y="5661248"/>
            <a:ext cx="64087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 smtClean="0">
                <a:latin typeface="Arial Narrow" pitchFamily="34" charset="0"/>
              </a:rPr>
              <a:t>мастеров производственного обучения прошли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обучение и проверку знаний и навыков в области охраны труда </a:t>
            </a:r>
            <a:r>
              <a:rPr lang="ru-RU" dirty="0" smtClean="0">
                <a:latin typeface="Arial Narrow" pitchFamily="34" charset="0"/>
              </a:rPr>
              <a:t>в последние три года</a:t>
            </a:r>
            <a:endParaRPr lang="ru-RU" b="1" dirty="0">
              <a:latin typeface="Arial" pitchFamily="34" charset="0"/>
            </a:endParaRPr>
          </a:p>
        </p:txBody>
      </p:sp>
      <p:sp>
        <p:nvSpPr>
          <p:cNvPr id="16" name="TextBox 7"/>
          <p:cNvSpPr txBox="1">
            <a:spLocks noChangeArrowheads="1"/>
          </p:cNvSpPr>
          <p:nvPr/>
        </p:nvSpPr>
        <p:spPr bwMode="auto">
          <a:xfrm>
            <a:off x="2243234" y="260648"/>
            <a:ext cx="54006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 Narrow" pitchFamily="34" charset="0"/>
              </a:rPr>
              <a:t>Соответствие образования и обучения, </a:t>
            </a:r>
          </a:p>
          <a:p>
            <a:r>
              <a:rPr lang="ru-RU" b="1" dirty="0" smtClean="0">
                <a:latin typeface="Arial Narrow" pitchFamily="34" charset="0"/>
              </a:rPr>
              <a:t>опыта работы педагогических работников  требованиям профессионального стандарта  </a:t>
            </a:r>
            <a:endParaRPr lang="ru-RU" b="1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b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Прямоугольник 3"/>
          <p:cNvSpPr>
            <a:spLocks noChangeArrowheads="1"/>
          </p:cNvSpPr>
          <p:nvPr/>
        </p:nvSpPr>
        <p:spPr bwMode="auto">
          <a:xfrm>
            <a:off x="571500" y="1571625"/>
            <a:ext cx="828675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1400" u="sng">
              <a:cs typeface="Arial" charset="0"/>
            </a:endParaRPr>
          </a:p>
          <a:p>
            <a:pPr algn="just"/>
            <a:endParaRPr lang="ru-RU" sz="1400">
              <a:cs typeface="Arial" charset="0"/>
            </a:endParaRPr>
          </a:p>
          <a:p>
            <a:endParaRPr lang="ru-RU" sz="1200">
              <a:cs typeface="Arial" charset="0"/>
            </a:endParaRPr>
          </a:p>
          <a:p>
            <a:r>
              <a:rPr lang="ru-RU" sz="1300">
                <a:cs typeface="Arial" charset="0"/>
              </a:rPr>
              <a:t>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214563" y="2000250"/>
            <a:ext cx="6357937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latin typeface="Arial Narrow" pitchFamily="34" charset="0"/>
              </a:rPr>
              <a:t>преподавателей </a:t>
            </a:r>
            <a:r>
              <a:rPr lang="ru-RU" dirty="0" err="1">
                <a:latin typeface="Arial Narrow" pitchFamily="34" charset="0"/>
              </a:rPr>
              <a:t>общепрофессиональных</a:t>
            </a:r>
            <a:r>
              <a:rPr lang="ru-RU" dirty="0">
                <a:latin typeface="Arial Narrow" pitchFamily="34" charset="0"/>
              </a:rPr>
              <a:t> дисциплин и профессиональных модулей имеют </a:t>
            </a:r>
          </a:p>
          <a:p>
            <a:pPr>
              <a:defRPr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опыт работы в области профессиональной деятельности</a:t>
            </a:r>
            <a:r>
              <a:rPr lang="ru-RU" dirty="0">
                <a:latin typeface="Arial Narrow" pitchFamily="34" charset="0"/>
              </a:rPr>
              <a:t>, соответствующей преподаваемой дисциплине </a:t>
            </a:r>
            <a:endParaRPr lang="ru-RU" dirty="0"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1500" y="2220913"/>
            <a:ext cx="1643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86,1 %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214563" y="4786313"/>
            <a:ext cx="62865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latin typeface="Arial Narrow" pitchFamily="34" charset="0"/>
              </a:rPr>
              <a:t>мастеров производственного обучения имеют </a:t>
            </a:r>
          </a:p>
          <a:p>
            <a:pPr>
              <a:defRPr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уровень квалификации по профессии рабочего </a:t>
            </a:r>
            <a:r>
              <a:rPr lang="ru-RU" dirty="0">
                <a:latin typeface="Arial Narrow" pitchFamily="34" charset="0"/>
              </a:rPr>
              <a:t>выше, чем предусмотренный для выпускников образовательный программы уровень</a:t>
            </a:r>
            <a:endParaRPr lang="ru-RU" dirty="0">
              <a:latin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1500" y="4857750"/>
            <a:ext cx="1643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94,2 %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214563" y="3714750"/>
            <a:ext cx="6357937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latin typeface="Arial Narrow" pitchFamily="34" charset="0"/>
              </a:rPr>
              <a:t>мастеров производственного обучения  имеют </a:t>
            </a:r>
          </a:p>
          <a:p>
            <a:pPr>
              <a:defRPr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опыт работы в области профессиональной деятельности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, </a:t>
            </a:r>
            <a:r>
              <a:rPr lang="ru-RU" dirty="0">
                <a:latin typeface="Arial Narrow" pitchFamily="34" charset="0"/>
              </a:rPr>
              <a:t>соответствующей преподаваемой дисциплине </a:t>
            </a:r>
            <a:endParaRPr lang="ru-RU" dirty="0">
              <a:latin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1500" y="3714750"/>
            <a:ext cx="1643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89,8 %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642938" y="3427413"/>
            <a:ext cx="7572375" cy="1587"/>
          </a:xfrm>
          <a:prstGeom prst="line">
            <a:avLst/>
          </a:prstGeom>
          <a:ln w="1905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7"/>
          <p:cNvSpPr txBox="1">
            <a:spLocks noChangeArrowheads="1"/>
          </p:cNvSpPr>
          <p:nvPr/>
        </p:nvSpPr>
        <p:spPr bwMode="auto">
          <a:xfrm>
            <a:off x="2243234" y="260648"/>
            <a:ext cx="54006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 Narrow" pitchFamily="34" charset="0"/>
              </a:rPr>
              <a:t>Соответствие образования и обучения, </a:t>
            </a:r>
          </a:p>
          <a:p>
            <a:r>
              <a:rPr lang="ru-RU" b="1" dirty="0" smtClean="0">
                <a:latin typeface="Arial Narrow" pitchFamily="34" charset="0"/>
              </a:rPr>
              <a:t>опыта работы педагогических работников  требованиям профессионального стандарта  </a:t>
            </a:r>
            <a:endParaRPr lang="ru-RU" b="1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b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Прямоугольник 3"/>
          <p:cNvSpPr>
            <a:spLocks noChangeArrowheads="1"/>
          </p:cNvSpPr>
          <p:nvPr/>
        </p:nvSpPr>
        <p:spPr bwMode="auto">
          <a:xfrm>
            <a:off x="571500" y="1571625"/>
            <a:ext cx="828675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1400" u="sng">
              <a:cs typeface="Arial" charset="0"/>
            </a:endParaRPr>
          </a:p>
          <a:p>
            <a:pPr algn="just"/>
            <a:endParaRPr lang="ru-RU" sz="1400">
              <a:cs typeface="Arial" charset="0"/>
            </a:endParaRPr>
          </a:p>
          <a:p>
            <a:endParaRPr lang="ru-RU" sz="1200">
              <a:cs typeface="Arial" charset="0"/>
            </a:endParaRPr>
          </a:p>
          <a:p>
            <a:r>
              <a:rPr lang="ru-RU" sz="1300">
                <a:cs typeface="Arial" charset="0"/>
              </a:rPr>
              <a:t> 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179388" y="1844824"/>
          <a:ext cx="8964612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2243234" y="260648"/>
            <a:ext cx="54006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 Narrow" pitchFamily="34" charset="0"/>
              </a:rPr>
              <a:t>Соответствие образования и обучения, </a:t>
            </a:r>
          </a:p>
          <a:p>
            <a:r>
              <a:rPr lang="ru-RU" b="1" dirty="0" smtClean="0">
                <a:latin typeface="Arial Narrow" pitchFamily="34" charset="0"/>
              </a:rPr>
              <a:t>опыта работы педагогических работников  требованиям профессионального стандарта  </a:t>
            </a:r>
            <a:endParaRPr lang="ru-RU" b="1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b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Прямоугольник 3"/>
          <p:cNvSpPr>
            <a:spLocks noChangeArrowheads="1"/>
          </p:cNvSpPr>
          <p:nvPr/>
        </p:nvSpPr>
        <p:spPr bwMode="auto">
          <a:xfrm>
            <a:off x="571500" y="1571625"/>
            <a:ext cx="828675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1400" u="sng">
              <a:cs typeface="Arial" charset="0"/>
            </a:endParaRPr>
          </a:p>
          <a:p>
            <a:pPr algn="just"/>
            <a:endParaRPr lang="ru-RU" sz="1400">
              <a:cs typeface="Arial" charset="0"/>
            </a:endParaRPr>
          </a:p>
          <a:p>
            <a:endParaRPr lang="ru-RU" sz="1200">
              <a:cs typeface="Arial" charset="0"/>
            </a:endParaRPr>
          </a:p>
          <a:p>
            <a:r>
              <a:rPr lang="ru-RU" sz="1300">
                <a:cs typeface="Arial" charset="0"/>
              </a:rPr>
              <a:t> </a:t>
            </a:r>
          </a:p>
        </p:txBody>
      </p:sp>
      <p:graphicFrame>
        <p:nvGraphicFramePr>
          <p:cNvPr id="4" name="Диаграмма 4"/>
          <p:cNvGraphicFramePr>
            <a:graphicFrameLocks/>
          </p:cNvGraphicFramePr>
          <p:nvPr/>
        </p:nvGraphicFramePr>
        <p:xfrm>
          <a:off x="0" y="1557338"/>
          <a:ext cx="9144000" cy="5040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2267174" y="273422"/>
            <a:ext cx="659110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 Narrow" pitchFamily="34" charset="0"/>
              </a:rPr>
              <a:t>Компетентность педагогических работников </a:t>
            </a:r>
          </a:p>
          <a:p>
            <a:r>
              <a:rPr lang="ru-RU" b="1" dirty="0" smtClean="0">
                <a:latin typeface="Arial Narrow" pitchFamily="34" charset="0"/>
              </a:rPr>
              <a:t>в соответствии с требованиям профессионального стандарта  </a:t>
            </a:r>
          </a:p>
          <a:p>
            <a:r>
              <a:rPr lang="ru-RU" b="1" dirty="0" smtClean="0">
                <a:latin typeface="Arial Narrow" pitchFamily="34" charset="0"/>
              </a:rPr>
              <a:t>(по данным самооценки)</a:t>
            </a:r>
            <a:endParaRPr lang="ru-RU" b="1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b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Прямоугольник 3"/>
          <p:cNvSpPr>
            <a:spLocks noChangeArrowheads="1"/>
          </p:cNvSpPr>
          <p:nvPr/>
        </p:nvSpPr>
        <p:spPr bwMode="auto">
          <a:xfrm>
            <a:off x="571500" y="1571625"/>
            <a:ext cx="828675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1400" u="sng">
              <a:cs typeface="Arial" charset="0"/>
            </a:endParaRPr>
          </a:p>
          <a:p>
            <a:pPr algn="just"/>
            <a:endParaRPr lang="ru-RU" sz="1400">
              <a:cs typeface="Arial" charset="0"/>
            </a:endParaRPr>
          </a:p>
          <a:p>
            <a:endParaRPr lang="ru-RU" sz="1200">
              <a:cs typeface="Arial" charset="0"/>
            </a:endParaRPr>
          </a:p>
          <a:p>
            <a:r>
              <a:rPr lang="ru-RU" sz="1300">
                <a:cs typeface="Arial" charset="0"/>
              </a:rPr>
              <a:t> 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857250" y="2285992"/>
          <a:ext cx="7429501" cy="332263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143250"/>
                <a:gridCol w="1500188"/>
                <a:gridCol w="1637170"/>
                <a:gridCol w="1148893"/>
              </a:tblGrid>
              <a:tr h="579175">
                <a:tc rowSpan="2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</a:rPr>
                        <a:t>На Ваш</a:t>
                      </a:r>
                      <a:r>
                        <a:rPr lang="ru-RU" sz="1600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</a:rPr>
                        <a:t> взгляд, насколько профессиональный уровень педагогов Вашей ПОО в целом соответствует требованиям профессионального стандарта?</a:t>
                      </a:r>
                      <a:endParaRPr lang="ru-RU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</a:endParaRPr>
                    </a:p>
                  </a:txBody>
                  <a:tcPr marL="91439" marR="91439" marT="45724" marB="45724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</a:rPr>
                        <a:t>Ответы по</a:t>
                      </a:r>
                      <a:r>
                        <a:rPr lang="ru-RU" sz="160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</a:rPr>
                        <a:t> группе респондентов,</a:t>
                      </a:r>
                    </a:p>
                    <a:p>
                      <a:pPr algn="ctr"/>
                      <a:r>
                        <a:rPr lang="ru-RU" sz="160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</a:rPr>
                        <a:t> % опрошенных</a:t>
                      </a:r>
                      <a:endParaRPr lang="ru-RU" sz="16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</a:endParaRPr>
                    </a:p>
                  </a:txBody>
                  <a:tcPr marL="91439" marR="91439" marT="45724" marB="45724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</a:tr>
              <a:tr h="731590">
                <a:tc v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Arial Narrow" pitchFamily="34" charset="0"/>
                        </a:rPr>
                        <a:t>Преподаватели</a:t>
                      </a:r>
                      <a:endParaRPr lang="ru-RU" sz="1600" b="1" dirty="0">
                        <a:latin typeface="Arial Narrow" pitchFamily="34" charset="0"/>
                      </a:endParaRPr>
                    </a:p>
                  </a:txBody>
                  <a:tcPr marL="91439" marR="91439" marT="45724" marB="457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Arial Narrow" pitchFamily="34" charset="0"/>
                        </a:rPr>
                        <a:t>Мастера</a:t>
                      </a:r>
                    </a:p>
                    <a:p>
                      <a:pPr algn="ctr"/>
                      <a:r>
                        <a:rPr lang="ru-RU" sz="1600" b="1" dirty="0" err="1" smtClean="0">
                          <a:latin typeface="Arial Narrow" pitchFamily="34" charset="0"/>
                        </a:rPr>
                        <a:t>п</a:t>
                      </a:r>
                      <a:r>
                        <a:rPr lang="ru-RU" sz="1600" b="1" dirty="0" smtClean="0">
                          <a:latin typeface="Arial Narrow" pitchFamily="34" charset="0"/>
                        </a:rPr>
                        <a:t>/о</a:t>
                      </a:r>
                      <a:endParaRPr lang="ru-RU" sz="1600" b="1" dirty="0">
                        <a:latin typeface="Arial Narrow" pitchFamily="34" charset="0"/>
                      </a:endParaRPr>
                    </a:p>
                  </a:txBody>
                  <a:tcPr marL="91439" marR="91439" marT="45724" marB="457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Arial Narrow" pitchFamily="34" charset="0"/>
                        </a:rPr>
                        <a:t>Методисты</a:t>
                      </a:r>
                      <a:endParaRPr lang="ru-RU" sz="1600" b="1" dirty="0">
                        <a:latin typeface="Arial Narrow" pitchFamily="34" charset="0"/>
                      </a:endParaRPr>
                    </a:p>
                  </a:txBody>
                  <a:tcPr marL="91439" marR="91439" marT="45724" marB="45724" anchor="ctr"/>
                </a:tc>
              </a:tr>
              <a:tr h="335312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Arial Narrow" pitchFamily="34" charset="0"/>
                        </a:rPr>
                        <a:t>Полностью соответствует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4" marB="457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35,5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4" marB="457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45,5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4" marB="457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7,6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4" marB="45724" anchor="ctr"/>
                </a:tc>
              </a:tr>
              <a:tr h="335312">
                <a:tc>
                  <a:txBody>
                    <a:bodyPr/>
                    <a:lstStyle/>
                    <a:p>
                      <a:pPr marL="0" indent="0"/>
                      <a:r>
                        <a:rPr lang="ru-RU" sz="1600" dirty="0" smtClean="0">
                          <a:latin typeface="Arial Narrow" pitchFamily="34" charset="0"/>
                        </a:rPr>
                        <a:t>Преимущественно</a:t>
                      </a:r>
                      <a:r>
                        <a:rPr lang="ru-RU" sz="1600" baseline="0" dirty="0" smtClean="0">
                          <a:latin typeface="Arial Narrow" pitchFamily="34" charset="0"/>
                        </a:rPr>
                        <a:t> соответствует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4" marB="457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55,5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4" marB="457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48,6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4" marB="457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79,3</a:t>
                      </a:r>
                    </a:p>
                  </a:txBody>
                  <a:tcPr marL="91439" marR="91439" marT="45724" marB="45724" anchor="ctr"/>
                </a:tc>
              </a:tr>
              <a:tr h="335312">
                <a:tc>
                  <a:txBody>
                    <a:bodyPr/>
                    <a:lstStyle/>
                    <a:p>
                      <a:pPr marL="0" indent="0"/>
                      <a:r>
                        <a:rPr lang="ru-RU" sz="1600" dirty="0" smtClean="0">
                          <a:latin typeface="Arial Narrow" pitchFamily="34" charset="0"/>
                        </a:rPr>
                        <a:t>Преимущественно не соответствует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4" marB="457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2,1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4" marB="457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2,2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4" marB="457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6,5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4" marB="45724" anchor="ctr"/>
                </a:tc>
              </a:tr>
              <a:tr h="335312">
                <a:tc>
                  <a:txBody>
                    <a:bodyPr/>
                    <a:lstStyle/>
                    <a:p>
                      <a:pPr marL="0" indent="0"/>
                      <a:r>
                        <a:rPr lang="ru-RU" sz="1600" dirty="0" smtClean="0">
                          <a:latin typeface="Arial Narrow" pitchFamily="34" charset="0"/>
                        </a:rPr>
                        <a:t>Совсем не соответствует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4" marB="457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0,1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4" marB="457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0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4" marB="457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0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4" marB="45724" anchor="ctr"/>
                </a:tc>
              </a:tr>
              <a:tr h="335312">
                <a:tc>
                  <a:txBody>
                    <a:bodyPr/>
                    <a:lstStyle/>
                    <a:p>
                      <a:pPr marL="0" indent="0"/>
                      <a:r>
                        <a:rPr lang="ru-RU" sz="1600" dirty="0" smtClean="0">
                          <a:latin typeface="Arial Narrow" pitchFamily="34" charset="0"/>
                        </a:rPr>
                        <a:t>Затрудняюсь оценить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4" marB="457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6,7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4" marB="457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3,7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4" marB="457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 Narrow" pitchFamily="34" charset="0"/>
                        </a:rPr>
                        <a:t>5,4</a:t>
                      </a:r>
                      <a:endParaRPr lang="ru-RU" sz="1600" dirty="0">
                        <a:latin typeface="Arial Narrow" pitchFamily="34" charset="0"/>
                      </a:endParaRPr>
                    </a:p>
                  </a:txBody>
                  <a:tcPr marL="91439" marR="91439" marT="45724" marB="45724" anchor="ctr"/>
                </a:tc>
              </a:tr>
              <a:tr h="335312">
                <a:tc>
                  <a:txBody>
                    <a:bodyPr/>
                    <a:lstStyle/>
                    <a:p>
                      <a:pPr marL="0" indent="0"/>
                      <a:r>
                        <a:rPr lang="ru-RU" sz="1600" b="1" dirty="0" smtClean="0">
                          <a:latin typeface="Arial Narrow" pitchFamily="34" charset="0"/>
                        </a:rPr>
                        <a:t>Индекс</a:t>
                      </a:r>
                      <a:endParaRPr lang="ru-RU" sz="1600" b="1" dirty="0">
                        <a:latin typeface="Arial Narrow" pitchFamily="34" charset="0"/>
                      </a:endParaRPr>
                    </a:p>
                  </a:txBody>
                  <a:tcPr marL="91439" marR="91439" marT="45724" marB="45724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81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5" marR="9525" marT="952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84,3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5" marR="9525" marT="952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71,4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5" marR="9525" marT="9526" marB="0" anchor="ctr"/>
                </a:tc>
              </a:tr>
            </a:tbl>
          </a:graphicData>
        </a:graphic>
      </p:graphicFrame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2267174" y="273422"/>
            <a:ext cx="659110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 Narrow" pitchFamily="34" charset="0"/>
              </a:rPr>
              <a:t>Компетентность педагогических работников </a:t>
            </a:r>
          </a:p>
          <a:p>
            <a:r>
              <a:rPr lang="ru-RU" b="1" dirty="0" smtClean="0">
                <a:latin typeface="Arial Narrow" pitchFamily="34" charset="0"/>
              </a:rPr>
              <a:t>в соответствии с требованиям профессионального стандарта  </a:t>
            </a:r>
          </a:p>
          <a:p>
            <a:r>
              <a:rPr lang="ru-RU" b="1" dirty="0" smtClean="0">
                <a:latin typeface="Arial Narrow" pitchFamily="34" charset="0"/>
              </a:rPr>
              <a:t>(по данным самооценки)</a:t>
            </a:r>
            <a:endParaRPr lang="ru-RU" b="1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5"/>
          <p:cNvSpPr txBox="1">
            <a:spLocks noChangeArrowheads="1"/>
          </p:cNvSpPr>
          <p:nvPr/>
        </p:nvSpPr>
        <p:spPr bwMode="auto">
          <a:xfrm>
            <a:off x="1214438" y="2786063"/>
            <a:ext cx="66436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Arial Narrow" pitchFamily="34" charset="0"/>
              </a:rPr>
              <a:t>Благодарим за внимание!</a:t>
            </a:r>
          </a:p>
        </p:txBody>
      </p:sp>
      <p:sp>
        <p:nvSpPr>
          <p:cNvPr id="20483" name="Заголовок 21"/>
          <p:cNvSpPr>
            <a:spLocks noGrp="1"/>
          </p:cNvSpPr>
          <p:nvPr>
            <p:ph type="title"/>
          </p:nvPr>
        </p:nvSpPr>
        <p:spPr>
          <a:xfrm>
            <a:off x="285750" y="0"/>
            <a:ext cx="6227763" cy="1143000"/>
          </a:xfrm>
        </p:spPr>
        <p:txBody>
          <a:bodyPr/>
          <a:lstStyle/>
          <a:p>
            <a:r>
              <a:rPr lang="ru-RU" sz="1800" smtClean="0">
                <a:latin typeface="Arial Narrow" pitchFamily="34" charset="0"/>
              </a:rPr>
              <a:t>Обобщенная трудовая функция преподавателя:</a:t>
            </a:r>
            <a:r>
              <a:rPr lang="ru-RU" sz="1600" smtClean="0">
                <a:latin typeface="Arial Narrow" pitchFamily="34" charset="0"/>
              </a:rPr>
              <a:t/>
            </a:r>
            <a:br>
              <a:rPr lang="ru-RU" sz="1600" smtClean="0">
                <a:latin typeface="Arial Narrow" pitchFamily="34" charset="0"/>
              </a:rPr>
            </a:br>
            <a:r>
              <a:rPr lang="ru-RU" sz="2000" b="1" smtClean="0">
                <a:latin typeface="Arial Narrow" pitchFamily="34" charset="0"/>
              </a:rPr>
              <a:t>ПРЕПОДАВАНИЕ ПО ПРОГРАММЕ СПО</a:t>
            </a:r>
            <a:endParaRPr lang="ru-RU" sz="1800" b="1" smtClean="0">
              <a:latin typeface="Arial Narrow" pitchFamily="34" charset="0"/>
            </a:endParaRPr>
          </a:p>
        </p:txBody>
      </p:sp>
      <p:graphicFrame>
        <p:nvGraphicFramePr>
          <p:cNvPr id="3" name="Объект 11"/>
          <p:cNvGraphicFramePr>
            <a:graphicFrameLocks noGrp="1"/>
          </p:cNvGraphicFramePr>
          <p:nvPr>
            <p:ph idx="4294967295"/>
          </p:nvPr>
        </p:nvGraphicFramePr>
        <p:xfrm>
          <a:off x="0" y="1196975"/>
          <a:ext cx="9144000" cy="5674552"/>
        </p:xfrm>
        <a:graphic>
          <a:graphicData uri="http://schemas.openxmlformats.org/drawingml/2006/table">
            <a:tbl>
              <a:tblPr/>
              <a:tblGrid>
                <a:gridCol w="7308850"/>
                <a:gridCol w="1835150"/>
              </a:tblGrid>
              <a:tr h="4480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Название трудовой функции/трудового действия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Средняя оценка компетентности (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max</a:t>
                      </a: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=100)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B9B8"/>
                    </a:solidFill>
                  </a:tcPr>
                </a:tc>
              </a:tr>
              <a:tr h="5715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1. </a:t>
                      </a: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Организация учебной деятельности обучающихся по освоению учебных дисциплин (модулей) программ СПО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74,8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250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1.1. Проведение учебных занятий по учебным дисциплинам (модулям)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83,4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250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1.2. Организация самостоятельной работы обучающихся по учебным дисциплинам (модулям)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72,5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250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1.3. Руководство проектной, исследовательской и иной деятельностью обучающихся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62,3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250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1.4. Текущий контроль, оценка динамики подготовленности и мотивации обучающихся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80,8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250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1.5. Необходимые умения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75,2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58311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2. Педагогический контроль и оценка освоения образовательной программы в процессе промежуточной и итоговой аттестации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78,4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500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2.1. Контроль и оценка освоения учебной дисциплины (профессионального модуля) в процессе промежуточной аттестации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80,8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500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2.2. Оценка освоения образовательной программы при проведении итоговой аттестации (в составе экзаменационной комиссии)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75,9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5715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3. Разработка программно-методического обеспечения учебных предметов, курсов, дисциплин (модулей) программ СПО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76,3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250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3.1. Разработка и обновление рабочих программ учебных дисциплин (модулей) СПО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74,2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500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3.2. Разработка и обновление учебно-методического обеспечения учебных дисциплин (модулей) программ СПО, в т.ч. оценочных средств для проверки результатов их освоения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61,0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250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3.3. Планирование занятий по учебным дисциплинам (модулям) программ СПО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87,8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2320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3.4.Ведение документации, обеспечивающей реализацию программ учебных дисциплин (модулей) СПО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82,0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</a:tbl>
          </a:graphicData>
        </a:graphic>
      </p:graphicFrame>
      <p:sp>
        <p:nvSpPr>
          <p:cNvPr id="20534" name="TextBox 22"/>
          <p:cNvSpPr txBox="1">
            <a:spLocks noChangeArrowheads="1"/>
          </p:cNvSpPr>
          <p:nvPr/>
        </p:nvSpPr>
        <p:spPr bwMode="auto">
          <a:xfrm>
            <a:off x="6500813" y="0"/>
            <a:ext cx="3357562" cy="117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800" b="1">
                <a:latin typeface="Arial Narrow" pitchFamily="34" charset="0"/>
              </a:rPr>
              <a:t>76,5</a:t>
            </a:r>
          </a:p>
          <a:p>
            <a:pPr algn="ctr">
              <a:lnSpc>
                <a:spcPct val="80000"/>
              </a:lnSpc>
            </a:pPr>
            <a:r>
              <a:rPr lang="ru-RU" sz="1400">
                <a:latin typeface="Arial Narrow" pitchFamily="34" charset="0"/>
              </a:rPr>
              <a:t>средняя оценка </a:t>
            </a:r>
          </a:p>
          <a:p>
            <a:pPr algn="ctr">
              <a:lnSpc>
                <a:spcPct val="80000"/>
              </a:lnSpc>
            </a:pPr>
            <a:r>
              <a:rPr lang="ru-RU" sz="1400">
                <a:latin typeface="Arial Narrow" pitchFamily="34" charset="0"/>
              </a:rPr>
              <a:t>компетентности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11"/>
          <p:cNvGraphicFramePr>
            <a:graphicFrameLocks/>
          </p:cNvGraphicFramePr>
          <p:nvPr/>
        </p:nvGraphicFramePr>
        <p:xfrm>
          <a:off x="0" y="1389063"/>
          <a:ext cx="9144000" cy="5629974"/>
        </p:xfrm>
        <a:graphic>
          <a:graphicData uri="http://schemas.openxmlformats.org/drawingml/2006/table">
            <a:tbl>
              <a:tblPr/>
              <a:tblGrid>
                <a:gridCol w="7308850"/>
                <a:gridCol w="1835150"/>
              </a:tblGrid>
              <a:tr h="4270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Название трудовой функции/трудового действия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Средняя оценка компетентности (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max</a:t>
                      </a: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=100)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B9B8"/>
                    </a:solidFill>
                  </a:tcPr>
                </a:tc>
              </a:tr>
              <a:tr h="4607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1. Организация УПД обучающихся по освоению программ профессионального обучения и (или)программ подготовки квалифицированных рабочих, служащих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72,0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1.1.Разработка мероприятий по модернизации МТБ учебно-производственной мастерской (иного места занятий), выбор учебного оборудования и составление заявок на его закупку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67,2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1.2.Организация и проведение учебной и (или) производственной практики (практического обучения)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78,8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</a:rPr>
                        <a:t>1.3. Необходимые умения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70,0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4599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2. Педагогический контроль и оценка освоения образовательной программы в процессе промежуточной и итоговой аттестации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70,3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3089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2.1.Оценка освоения программы профессионального модуля или другого компонента образовательной программы в части практической подготовки при проведении промежуточной аттестации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70,5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3440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2.2.Оценка освоения образовательной программы при проведении итоговой аттестации в составе экзаменационной комиссии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70,2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4298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3. Разработка программно-методического обеспечения учебно-производственного процесса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71,4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3.1.Разработка и обновление программ учебной и производственной практики (практического обучения)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77,4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3688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3.2.Разработка и обновление учебно-методического обеспечения учебной и производственной практики (практического обучения), в т.ч. оценочных средств для проверки результатов их освоения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59,8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3318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3.3.Планирование занятий в рамках учебной и (или) производственной практики с учетом особенностей психофизического развития обучающихся (в т.ч. лиц с ОВЗ), их индивидуальных возможностей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68,2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3.4.Ведение документации, обеспечивающей реализацию программ (модулей) СПО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80,2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</a:tbl>
          </a:graphicData>
        </a:graphic>
      </p:graphicFrame>
      <p:sp>
        <p:nvSpPr>
          <p:cNvPr id="5" name="Заголовок 21"/>
          <p:cNvSpPr txBox="1">
            <a:spLocks/>
          </p:cNvSpPr>
          <p:nvPr/>
        </p:nvSpPr>
        <p:spPr bwMode="auto">
          <a:xfrm>
            <a:off x="773113" y="142875"/>
            <a:ext cx="62277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dirty="0">
                <a:latin typeface="Arial Narrow" pitchFamily="34" charset="0"/>
                <a:ea typeface="+mj-ea"/>
                <a:cs typeface="+mj-cs"/>
              </a:rPr>
              <a:t>Обобщенная трудовая функция мастера </a:t>
            </a:r>
            <a:r>
              <a:rPr lang="ru-RU" dirty="0" err="1">
                <a:latin typeface="Arial Narrow" pitchFamily="34" charset="0"/>
                <a:ea typeface="+mj-ea"/>
                <a:cs typeface="+mj-cs"/>
              </a:rPr>
              <a:t>п</a:t>
            </a:r>
            <a:r>
              <a:rPr lang="ru-RU" dirty="0">
                <a:latin typeface="Arial Narrow" pitchFamily="34" charset="0"/>
                <a:ea typeface="+mj-ea"/>
                <a:cs typeface="+mj-cs"/>
              </a:rPr>
              <a:t>/о:</a:t>
            </a:r>
            <a:r>
              <a:rPr lang="ru-RU" sz="1600" dirty="0">
                <a:latin typeface="Arial Narrow" pitchFamily="34" charset="0"/>
                <a:ea typeface="+mj-ea"/>
                <a:cs typeface="+mj-cs"/>
              </a:rPr>
              <a:t/>
            </a:r>
            <a:br>
              <a:rPr lang="ru-RU" sz="1600" dirty="0">
                <a:latin typeface="Arial Narrow" pitchFamily="34" charset="0"/>
                <a:ea typeface="+mj-ea"/>
                <a:cs typeface="+mj-cs"/>
              </a:rPr>
            </a:br>
            <a:r>
              <a:rPr lang="ru-RU" sz="2000" b="1" dirty="0">
                <a:latin typeface="Arial Narrow" pitchFamily="34" charset="0"/>
              </a:rPr>
              <a:t> ОРГАНИЗАЦИЯ И ПРОВЕДЕНИЕ </a:t>
            </a:r>
          </a:p>
          <a:p>
            <a:pPr algn="ctr" eaLnBrk="0" hangingPunct="0">
              <a:defRPr/>
            </a:pPr>
            <a:r>
              <a:rPr lang="ru-RU" sz="2000" b="1" dirty="0">
                <a:latin typeface="Arial Narrow" pitchFamily="34" charset="0"/>
              </a:rPr>
              <a:t>УЧЕБНО-ПРОИЗВОДСТВЕННОГО ПРОЦЕССА</a:t>
            </a:r>
            <a:endParaRPr lang="ru-RU" b="1" dirty="0">
              <a:latin typeface="Arial Narrow" pitchFamily="34" charset="0"/>
              <a:ea typeface="+mj-ea"/>
              <a:cs typeface="+mj-cs"/>
            </a:endParaRPr>
          </a:p>
        </p:txBody>
      </p:sp>
      <p:sp>
        <p:nvSpPr>
          <p:cNvPr id="21551" name="TextBox 22"/>
          <p:cNvSpPr txBox="1">
            <a:spLocks noChangeArrowheads="1"/>
          </p:cNvSpPr>
          <p:nvPr/>
        </p:nvSpPr>
        <p:spPr bwMode="auto">
          <a:xfrm>
            <a:off x="6500813" y="109538"/>
            <a:ext cx="3357562" cy="117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800" b="1">
                <a:latin typeface="Arial Narrow" pitchFamily="34" charset="0"/>
              </a:rPr>
              <a:t>71,2</a:t>
            </a:r>
          </a:p>
          <a:p>
            <a:pPr algn="ctr">
              <a:lnSpc>
                <a:spcPct val="80000"/>
              </a:lnSpc>
            </a:pPr>
            <a:r>
              <a:rPr lang="ru-RU" sz="1400">
                <a:latin typeface="Arial Narrow" pitchFamily="34" charset="0"/>
              </a:rPr>
              <a:t>средняя оценка </a:t>
            </a:r>
          </a:p>
          <a:p>
            <a:pPr algn="ctr">
              <a:lnSpc>
                <a:spcPct val="80000"/>
              </a:lnSpc>
            </a:pPr>
            <a:r>
              <a:rPr lang="ru-RU" sz="1400">
                <a:latin typeface="Arial Narrow" pitchFamily="34" charset="0"/>
              </a:rPr>
              <a:t>компетентности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11"/>
          <p:cNvGraphicFramePr>
            <a:graphicFrameLocks/>
          </p:cNvGraphicFramePr>
          <p:nvPr/>
        </p:nvGraphicFramePr>
        <p:xfrm>
          <a:off x="0" y="1468438"/>
          <a:ext cx="9144000" cy="5424997"/>
        </p:xfrm>
        <a:graphic>
          <a:graphicData uri="http://schemas.openxmlformats.org/drawingml/2006/table">
            <a:tbl>
              <a:tblPr/>
              <a:tblGrid>
                <a:gridCol w="7092950"/>
                <a:gridCol w="2051050"/>
              </a:tblGrid>
              <a:tr h="447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Название трудовой функции/трудового действия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Средняя оценка компетентности (</a:t>
                      </a: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max</a:t>
                      </a: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=100)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B9B8"/>
                    </a:solidFill>
                  </a:tcPr>
                </a:tc>
              </a:tr>
              <a:tr h="544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1. Организация  и проведение изучения требований рынка труда и обучающихся к качеству СПО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76,1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661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Разработка предложений и рекомендаций по формированию образовательных программ и совершенствованию условий их реализации на основе изучения требований рынка труда, обучающихся и их родителей к качеству профессионального образования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76,1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544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2. Организационно-педагогическое сопровождение методической деятельности преподавателей и мастеров производственного обучения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73,8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2.1.Анализ состояния, планирование и организация методической работы в ПОО, в том числе деятельности цикловых методических комиссий (объединений, кафедр) или иных аналогичных структур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77,5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377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2.2.Организация изучения, обобщения, обмена и распространения позитивного опыта профессиональной деятельности преподавателей и мастеров производственного обучения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70,1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815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3. Мониторинг и оценка качества реализации преподавателями и мастерами производственного обучения программ учебных предметов, курсов, дисциплин (модулей), практик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7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7</a:t>
                      </a: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,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1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3.1.Посещение и анализ занятий, проводимых преподавателями и мастерами п/о, подготовка методических рекомендаций по совершенствованию образовательного процесса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84,9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3.2.Мониторинг и оценка квалификации (компетенции) преподавателей, мастеров п/о, планирование и организация их подготовки, переподготовки и повышения квалификации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78,0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461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3.3.Методическое обеспечение индивидуальной и групповой исследовательской и проектной деятельности обучающихся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68,4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</a:tbl>
          </a:graphicData>
        </a:graphic>
      </p:graphicFrame>
      <p:sp>
        <p:nvSpPr>
          <p:cNvPr id="6" name="Заголовок 21"/>
          <p:cNvSpPr txBox="1">
            <a:spLocks/>
          </p:cNvSpPr>
          <p:nvPr/>
        </p:nvSpPr>
        <p:spPr bwMode="auto">
          <a:xfrm>
            <a:off x="773113" y="142875"/>
            <a:ext cx="62277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dirty="0">
                <a:latin typeface="Arial Narrow" pitchFamily="34" charset="0"/>
                <a:ea typeface="+mj-ea"/>
                <a:cs typeface="+mj-cs"/>
              </a:rPr>
              <a:t>Обобщенная трудовая функция методиста:</a:t>
            </a:r>
            <a:r>
              <a:rPr lang="ru-RU" sz="1600" dirty="0">
                <a:latin typeface="Arial Narrow" pitchFamily="34" charset="0"/>
                <a:ea typeface="+mj-ea"/>
                <a:cs typeface="+mj-cs"/>
              </a:rPr>
              <a:t/>
            </a:r>
            <a:br>
              <a:rPr lang="ru-RU" sz="1600" dirty="0">
                <a:latin typeface="Arial Narrow" pitchFamily="34" charset="0"/>
                <a:ea typeface="+mj-ea"/>
                <a:cs typeface="+mj-cs"/>
              </a:rPr>
            </a:br>
            <a:r>
              <a:rPr lang="ru-RU" sz="2000" b="1" dirty="0">
                <a:latin typeface="Arial Narrow" pitchFamily="34" charset="0"/>
              </a:rPr>
              <a:t> ОРГАНИЗАЦИОННО-МЕТОДИЧЕСКОЕ ОБЕСПЕЧЕНИЕ РЕАЛИЗАЦИИ ПРОГРАММ </a:t>
            </a:r>
            <a:endParaRPr lang="ru-RU" b="1" dirty="0">
              <a:latin typeface="Arial Narrow" pitchFamily="34" charset="0"/>
              <a:ea typeface="+mj-ea"/>
              <a:cs typeface="+mj-cs"/>
            </a:endParaRPr>
          </a:p>
        </p:txBody>
      </p:sp>
      <p:sp>
        <p:nvSpPr>
          <p:cNvPr id="22566" name="TextBox 22"/>
          <p:cNvSpPr txBox="1">
            <a:spLocks noChangeArrowheads="1"/>
          </p:cNvSpPr>
          <p:nvPr/>
        </p:nvSpPr>
        <p:spPr bwMode="auto">
          <a:xfrm>
            <a:off x="6500813" y="109538"/>
            <a:ext cx="3357562" cy="117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800" b="1">
                <a:latin typeface="Arial Narrow" pitchFamily="34" charset="0"/>
              </a:rPr>
              <a:t>75,7</a:t>
            </a:r>
          </a:p>
          <a:p>
            <a:pPr algn="ctr">
              <a:lnSpc>
                <a:spcPct val="80000"/>
              </a:lnSpc>
            </a:pPr>
            <a:r>
              <a:rPr lang="ru-RU" sz="1400">
                <a:latin typeface="Arial Narrow" pitchFamily="34" charset="0"/>
              </a:rPr>
              <a:t>средняя оценка </a:t>
            </a:r>
          </a:p>
          <a:p>
            <a:pPr algn="ctr">
              <a:lnSpc>
                <a:spcPct val="80000"/>
              </a:lnSpc>
            </a:pPr>
            <a:r>
              <a:rPr lang="ru-RU" sz="1400">
                <a:latin typeface="Arial Narrow" pitchFamily="34" charset="0"/>
              </a:rPr>
              <a:t>компетентности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11"/>
          <p:cNvGraphicFramePr>
            <a:graphicFrameLocks/>
          </p:cNvGraphicFramePr>
          <p:nvPr/>
        </p:nvGraphicFramePr>
        <p:xfrm>
          <a:off x="0" y="1557338"/>
          <a:ext cx="9144000" cy="5300662"/>
        </p:xfrm>
        <a:graphic>
          <a:graphicData uri="http://schemas.openxmlformats.org/drawingml/2006/table">
            <a:tbl>
              <a:tblPr/>
              <a:tblGrid>
                <a:gridCol w="7092950"/>
                <a:gridCol w="2051050"/>
              </a:tblGrid>
              <a:tr h="7108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Название трудовой функции/трудового действия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Средняя оценка компетентности (</a:t>
                      </a: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max</a:t>
                      </a: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=100)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B9B8"/>
                    </a:solidFill>
                  </a:tcPr>
                </a:tc>
              </a:tr>
              <a:tr h="874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1. </a:t>
                      </a: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Разработка научно-методических и учебно-методических материалов, обеспечивающих реализацию программ СПО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80,9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6684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1.1.Методическое и консультационное обеспечение разработки (обновления) рабочих программ учебных дисциплин, профессиональных модулей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83,5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6871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1.2.Методическое и консультационное обеспечение разработки (обновления) методических и учебных материалов, оценочных средств, обеспечивающих реализацию программ СПО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78,3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874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2. Рецензирование и экспертиза научно-методических и учебно-методических материалов, обеспечивающих реализацию программ СПО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70,9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886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2.1. Анализ и оценка учебных программ, методических и учебных материалов, в том числе учебных пособий, включая электронные, на соответствие ФГОС, профессиональным стандартам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74,7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5981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2.2. Составление заключения по результатам экспертизы научно-методических и учебно-методических материалов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67,0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</a:tbl>
          </a:graphicData>
        </a:graphic>
      </p:graphicFrame>
      <p:sp>
        <p:nvSpPr>
          <p:cNvPr id="9" name="Заголовок 21"/>
          <p:cNvSpPr txBox="1">
            <a:spLocks/>
          </p:cNvSpPr>
          <p:nvPr/>
        </p:nvSpPr>
        <p:spPr bwMode="auto">
          <a:xfrm>
            <a:off x="773113" y="142875"/>
            <a:ext cx="62277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dirty="0">
                <a:latin typeface="Arial Narrow" pitchFamily="34" charset="0"/>
                <a:ea typeface="+mj-ea"/>
                <a:cs typeface="+mj-cs"/>
              </a:rPr>
              <a:t>Обобщенная трудовая функция методиста:</a:t>
            </a:r>
            <a:r>
              <a:rPr lang="ru-RU" sz="1600" dirty="0">
                <a:latin typeface="Arial Narrow" pitchFamily="34" charset="0"/>
                <a:ea typeface="+mj-ea"/>
                <a:cs typeface="+mj-cs"/>
              </a:rPr>
              <a:t/>
            </a:r>
            <a:br>
              <a:rPr lang="ru-RU" sz="1600" dirty="0">
                <a:latin typeface="Arial Narrow" pitchFamily="34" charset="0"/>
                <a:ea typeface="+mj-ea"/>
                <a:cs typeface="+mj-cs"/>
              </a:rPr>
            </a:br>
            <a:r>
              <a:rPr lang="ru-RU" sz="2000" b="1" dirty="0">
                <a:latin typeface="Arial Narrow" pitchFamily="34" charset="0"/>
              </a:rPr>
              <a:t> НАУЧНО-МЕТОДИЧЕСКОЕ И УЧЕБНО-МЕТОДИЧЕСКОЕ ОБЕСПЕЧЕНИЕ РЕАЛИЗАЦИИ ПРОГРАММ </a:t>
            </a:r>
            <a:endParaRPr lang="ru-RU" b="1" dirty="0">
              <a:latin typeface="Arial Narrow" pitchFamily="34" charset="0"/>
              <a:ea typeface="+mj-ea"/>
              <a:cs typeface="+mj-cs"/>
            </a:endParaRPr>
          </a:p>
        </p:txBody>
      </p:sp>
      <p:sp>
        <p:nvSpPr>
          <p:cNvPr id="23581" name="TextBox 22"/>
          <p:cNvSpPr txBox="1">
            <a:spLocks noChangeArrowheads="1"/>
          </p:cNvSpPr>
          <p:nvPr/>
        </p:nvSpPr>
        <p:spPr bwMode="auto">
          <a:xfrm>
            <a:off x="6500813" y="109538"/>
            <a:ext cx="3357562" cy="117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800" b="1">
                <a:latin typeface="Arial Narrow" pitchFamily="34" charset="0"/>
              </a:rPr>
              <a:t>75,9</a:t>
            </a:r>
          </a:p>
          <a:p>
            <a:pPr algn="ctr">
              <a:lnSpc>
                <a:spcPct val="80000"/>
              </a:lnSpc>
            </a:pPr>
            <a:r>
              <a:rPr lang="ru-RU" sz="1400">
                <a:latin typeface="Arial Narrow" pitchFamily="34" charset="0"/>
              </a:rPr>
              <a:t>средняя оценка </a:t>
            </a:r>
          </a:p>
          <a:p>
            <a:pPr algn="ctr">
              <a:lnSpc>
                <a:spcPct val="80000"/>
              </a:lnSpc>
            </a:pPr>
            <a:r>
              <a:rPr lang="ru-RU" sz="1400">
                <a:latin typeface="Arial Narrow" pitchFamily="34" charset="0"/>
              </a:rPr>
              <a:t>компетентности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11"/>
          <p:cNvGraphicFramePr>
            <a:graphicFrameLocks/>
          </p:cNvGraphicFramePr>
          <p:nvPr/>
        </p:nvGraphicFramePr>
        <p:xfrm>
          <a:off x="0" y="2286000"/>
          <a:ext cx="9144000" cy="3644902"/>
        </p:xfrm>
        <a:graphic>
          <a:graphicData uri="http://schemas.openxmlformats.org/drawingml/2006/table">
            <a:tbl>
              <a:tblPr/>
              <a:tblGrid>
                <a:gridCol w="5004256"/>
                <a:gridCol w="2038264"/>
                <a:gridCol w="2101480"/>
              </a:tblGrid>
              <a:tr h="963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Название трудовой функции/трудового действия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Средняя оценка компетентности (</a:t>
                      </a: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max</a:t>
                      </a: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=100)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преподаватели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Средняя оценка компетентности (</a:t>
                      </a:r>
                      <a:r>
                        <a:rPr kumimoji="0" 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max</a:t>
                      </a: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=100)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Мастера п/о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B9B8"/>
                    </a:solidFill>
                  </a:tcPr>
                </a:tc>
              </a:tr>
              <a:tr h="579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1. Создание педагогических условий для развития группы обучающихся по программам СПО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75,2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82,5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500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</a:rPr>
                        <a:t>Планирование и проведении досуговых и социально значимых мероприятий для обучающихся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75,2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82,5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1050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2. Социально-педагогическая поддержка обучающихся по программам СПО в образовательной деятельности и профессионально-личностном развитии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65,7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71,2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550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Проектирование индивидуальных образовательных маршрутов обучающихся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65,7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71,2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</a:tbl>
          </a:graphicData>
        </a:graphic>
      </p:graphicFrame>
      <p:sp>
        <p:nvSpPr>
          <p:cNvPr id="9" name="Заголовок 21"/>
          <p:cNvSpPr txBox="1">
            <a:spLocks/>
          </p:cNvSpPr>
          <p:nvPr/>
        </p:nvSpPr>
        <p:spPr bwMode="auto">
          <a:xfrm>
            <a:off x="0" y="500063"/>
            <a:ext cx="53578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dirty="0">
                <a:latin typeface="Arial Narrow" pitchFamily="34" charset="0"/>
                <a:ea typeface="+mj-ea"/>
                <a:cs typeface="+mj-cs"/>
              </a:rPr>
              <a:t>Обобщенная трудовая функция:</a:t>
            </a:r>
            <a:r>
              <a:rPr lang="ru-RU" sz="1600" dirty="0">
                <a:latin typeface="Arial Narrow" pitchFamily="34" charset="0"/>
                <a:ea typeface="+mj-ea"/>
                <a:cs typeface="+mj-cs"/>
              </a:rPr>
              <a:t/>
            </a:r>
            <a:br>
              <a:rPr lang="ru-RU" sz="1600" dirty="0">
                <a:latin typeface="Arial Narrow" pitchFamily="34" charset="0"/>
                <a:ea typeface="+mj-ea"/>
                <a:cs typeface="+mj-cs"/>
              </a:rPr>
            </a:br>
            <a:r>
              <a:rPr lang="ru-RU" sz="2000" b="1" dirty="0">
                <a:latin typeface="Arial Narrow" pitchFamily="34" charset="0"/>
              </a:rPr>
              <a:t> ОРГАНИЗАЦИОННО-ПЕДАГОГИЧЕСКОЕ СОПРОВОЖДЕНИЕ ГРУППЫ </a:t>
            </a:r>
          </a:p>
          <a:p>
            <a:pPr algn="ctr" eaLnBrk="0" hangingPunct="0">
              <a:defRPr/>
            </a:pPr>
            <a:r>
              <a:rPr lang="ru-RU" sz="2000" b="1" dirty="0">
                <a:latin typeface="Arial Narrow" pitchFamily="34" charset="0"/>
              </a:rPr>
              <a:t>ОБУЧАЮЩИХСЯ ПО ПРОГРАММЕ СПО</a:t>
            </a:r>
            <a:endParaRPr lang="ru-RU" b="1" dirty="0">
              <a:latin typeface="Arial Narrow" pitchFamily="34" charset="0"/>
              <a:ea typeface="+mj-ea"/>
              <a:cs typeface="+mj-cs"/>
            </a:endParaRPr>
          </a:p>
        </p:txBody>
      </p:sp>
      <p:sp>
        <p:nvSpPr>
          <p:cNvPr id="10" name="TextBox 22"/>
          <p:cNvSpPr txBox="1">
            <a:spLocks noChangeArrowheads="1"/>
          </p:cNvSpPr>
          <p:nvPr/>
        </p:nvSpPr>
        <p:spPr bwMode="auto">
          <a:xfrm>
            <a:off x="4500563" y="571500"/>
            <a:ext cx="321468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000" b="1" dirty="0">
                <a:latin typeface="Arial Narrow" pitchFamily="34" charset="0"/>
              </a:rPr>
              <a:t>70,5</a:t>
            </a:r>
          </a:p>
          <a:p>
            <a:pPr algn="ctr">
              <a:lnSpc>
                <a:spcPct val="80000"/>
              </a:lnSpc>
              <a:defRPr/>
            </a:pPr>
            <a:r>
              <a:rPr lang="ru-RU" sz="1200" spc="100" dirty="0">
                <a:latin typeface="Arial Narrow" pitchFamily="34" charset="0"/>
              </a:rPr>
              <a:t>средняя оценка </a:t>
            </a:r>
          </a:p>
          <a:p>
            <a:pPr algn="ctr">
              <a:lnSpc>
                <a:spcPct val="80000"/>
              </a:lnSpc>
              <a:defRPr/>
            </a:pPr>
            <a:r>
              <a:rPr lang="ru-RU" sz="1200" spc="100" dirty="0">
                <a:latin typeface="Arial Narrow" pitchFamily="34" charset="0"/>
              </a:rPr>
              <a:t>компетентности</a:t>
            </a:r>
          </a:p>
          <a:p>
            <a:pPr algn="ctr">
              <a:lnSpc>
                <a:spcPct val="80000"/>
              </a:lnSpc>
              <a:defRPr/>
            </a:pPr>
            <a:r>
              <a:rPr lang="ru-RU" sz="1600" b="1" dirty="0">
                <a:latin typeface="Arial Narrow" pitchFamily="34" charset="0"/>
              </a:rPr>
              <a:t>преподавателей</a:t>
            </a:r>
          </a:p>
        </p:txBody>
      </p:sp>
      <p:sp>
        <p:nvSpPr>
          <p:cNvPr id="11" name="TextBox 22"/>
          <p:cNvSpPr txBox="1">
            <a:spLocks noChangeArrowheads="1"/>
          </p:cNvSpPr>
          <p:nvPr/>
        </p:nvSpPr>
        <p:spPr bwMode="auto">
          <a:xfrm>
            <a:off x="6143625" y="571500"/>
            <a:ext cx="32146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000" b="1" dirty="0">
                <a:latin typeface="Arial Narrow" pitchFamily="34" charset="0"/>
              </a:rPr>
              <a:t>76,8</a:t>
            </a:r>
          </a:p>
          <a:p>
            <a:pPr algn="ctr">
              <a:lnSpc>
                <a:spcPct val="80000"/>
              </a:lnSpc>
              <a:defRPr/>
            </a:pPr>
            <a:r>
              <a:rPr lang="ru-RU" sz="1200" spc="100" dirty="0">
                <a:latin typeface="Arial Narrow" pitchFamily="34" charset="0"/>
              </a:rPr>
              <a:t>средняя оценка </a:t>
            </a:r>
          </a:p>
          <a:p>
            <a:pPr algn="ctr">
              <a:lnSpc>
                <a:spcPct val="80000"/>
              </a:lnSpc>
              <a:defRPr/>
            </a:pPr>
            <a:r>
              <a:rPr lang="ru-RU" sz="1200" spc="100" dirty="0">
                <a:latin typeface="Arial Narrow" pitchFamily="34" charset="0"/>
              </a:rPr>
              <a:t>компетентности</a:t>
            </a:r>
          </a:p>
          <a:p>
            <a:pPr algn="ctr">
              <a:lnSpc>
                <a:spcPct val="80000"/>
              </a:lnSpc>
              <a:defRPr/>
            </a:pPr>
            <a:r>
              <a:rPr lang="ru-RU" sz="1600" b="1" dirty="0">
                <a:latin typeface="Arial Narrow" pitchFamily="34" charset="0"/>
              </a:rPr>
              <a:t>мастеров </a:t>
            </a:r>
            <a:r>
              <a:rPr lang="ru-RU" sz="1600" b="1" dirty="0" err="1">
                <a:latin typeface="Arial Narrow" pitchFamily="34" charset="0"/>
              </a:rPr>
              <a:t>п</a:t>
            </a:r>
            <a:r>
              <a:rPr lang="ru-RU" sz="1600" b="1" dirty="0">
                <a:latin typeface="Arial Narrow" pitchFamily="34" charset="0"/>
              </a:rPr>
              <a:t>/о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Объект 11"/>
          <p:cNvGraphicFramePr>
            <a:graphicFrameLocks/>
          </p:cNvGraphicFramePr>
          <p:nvPr/>
        </p:nvGraphicFramePr>
        <p:xfrm>
          <a:off x="0" y="1898650"/>
          <a:ext cx="9109075" cy="4909207"/>
        </p:xfrm>
        <a:graphic>
          <a:graphicData uri="http://schemas.openxmlformats.org/drawingml/2006/table">
            <a:tbl>
              <a:tblPr/>
              <a:tblGrid>
                <a:gridCol w="6011863"/>
                <a:gridCol w="1223962"/>
                <a:gridCol w="936625"/>
                <a:gridCol w="936625"/>
              </a:tblGrid>
              <a:tr h="28101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Название трудовой функции/трудового действия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B9B8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Средняя оценка компетентности (</a:t>
                      </a:r>
                      <a:r>
                        <a:rPr kumimoji="0" 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max</a:t>
                      </a: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=100)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B9B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28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преподаватели</a:t>
                      </a:r>
                    </a:p>
                  </a:txBody>
                  <a:tcPr marL="68580" marR="6858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мастера п/о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методисты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B9B8"/>
                    </a:solidFill>
                  </a:tcPr>
                </a:tc>
              </a:tr>
              <a:tr h="7079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9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1. Информирование и консультирование школьников и их родителей (законных представителей) по вопросам профессионального самоопределения и профессионального выбора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51,5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47,2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58,7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2453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1.1.Планирование профориентационной деятельности ПОО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57,4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63,8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69,5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5511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1.2.Информирование и консультирование школьников и их родителей при проведении дней открытых дверей, выставок, иных массовых мероприятий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профориентационной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 направленности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59,6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50,5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70,3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3865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1.3.Разработка (обновление) планов (сценариев) и проведение индивидуальных и групповых профориентационных занятий и консультаций школьников и их родителей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37,4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27,4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36,2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239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.3.1.Разработка сценариев и проведение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57,7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61,8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69,0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239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1.3.2.Участие в профориентационных  занятиях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27,6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11,4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17,6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239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1.3.3. Участие в профориентационных  консультациях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26,8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8,9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22,0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4719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9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2. Проведение </a:t>
                      </a:r>
                      <a:r>
                        <a:rPr kumimoji="0" lang="ru-RU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практикоориентированных</a:t>
                      </a: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профориентационных</a:t>
                      </a: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 мероприятий со школьниками и их родителями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35,5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45,5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cs typeface="Times New Roman" pitchFamily="18" charset="0"/>
                        </a:rPr>
                        <a:t>43,4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2685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2.1.Планирование профориентационной деятельности ПОО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57,4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63,8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69,5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405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2.2.Обеспечение организации и осуществление профессиональных проб для школьников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27,6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32,7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31,2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2453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2.3.Проведение мастер-классов по профессии для школьников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33,4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39,9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44,4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3477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2.4.Проведение олимпиад, декад и конкурсов профессионального мастерства для школьников</a:t>
                      </a: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23,3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23,1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28,6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</a:tbl>
          </a:graphicData>
        </a:graphic>
      </p:graphicFrame>
      <p:sp>
        <p:nvSpPr>
          <p:cNvPr id="9" name="Заголовок 21"/>
          <p:cNvSpPr txBox="1">
            <a:spLocks/>
          </p:cNvSpPr>
          <p:nvPr/>
        </p:nvSpPr>
        <p:spPr bwMode="auto">
          <a:xfrm>
            <a:off x="0" y="371475"/>
            <a:ext cx="521493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dirty="0">
                <a:latin typeface="Arial Narrow" pitchFamily="34" charset="0"/>
                <a:ea typeface="+mj-ea"/>
                <a:cs typeface="+mj-cs"/>
              </a:rPr>
              <a:t>Обобщенная трудовая функция:</a:t>
            </a:r>
            <a:r>
              <a:rPr lang="ru-RU" sz="1600" dirty="0">
                <a:latin typeface="Arial Narrow" pitchFamily="34" charset="0"/>
                <a:ea typeface="+mj-ea"/>
                <a:cs typeface="+mj-cs"/>
              </a:rPr>
              <a:t/>
            </a:r>
            <a:br>
              <a:rPr lang="ru-RU" sz="1600" dirty="0">
                <a:latin typeface="Arial Narrow" pitchFamily="34" charset="0"/>
                <a:ea typeface="+mj-ea"/>
                <a:cs typeface="+mj-cs"/>
              </a:rPr>
            </a:br>
            <a:r>
              <a:rPr lang="ru-RU" sz="2000" b="1" dirty="0">
                <a:latin typeface="Arial Narrow" pitchFamily="34" charset="0"/>
              </a:rPr>
              <a:t> </a:t>
            </a:r>
            <a:r>
              <a:rPr lang="ru-RU" b="1" dirty="0">
                <a:latin typeface="Arial Narrow" pitchFamily="34" charset="0"/>
              </a:rPr>
              <a:t>ПРОВЕДЕНИЕ ПРОФОРИЕНТАЦИОННЫХ МЕРОПРИЯТИЙ СО ШКОЛЬНИКАМИ И</a:t>
            </a:r>
          </a:p>
          <a:p>
            <a:pPr algn="ctr" eaLnBrk="0" hangingPunct="0">
              <a:defRPr/>
            </a:pPr>
            <a:r>
              <a:rPr lang="ru-RU" b="1" dirty="0">
                <a:latin typeface="Arial Narrow" pitchFamily="34" charset="0"/>
              </a:rPr>
              <a:t> ИХ РОДИТЕЛЯМИ </a:t>
            </a:r>
          </a:p>
          <a:p>
            <a:pPr algn="ctr" eaLnBrk="0" hangingPunct="0">
              <a:defRPr/>
            </a:pPr>
            <a:r>
              <a:rPr lang="ru-RU" b="1" dirty="0">
                <a:latin typeface="Arial Narrow" pitchFamily="34" charset="0"/>
              </a:rPr>
              <a:t>(ЗАКОННЫМИ ПРЕДСТАВИТЕЛЯМИ) </a:t>
            </a:r>
            <a:endParaRPr lang="ru-RU" sz="1600" b="1" dirty="0">
              <a:latin typeface="Arial Narrow" pitchFamily="34" charset="0"/>
              <a:ea typeface="+mj-ea"/>
              <a:cs typeface="+mj-cs"/>
            </a:endParaRPr>
          </a:p>
        </p:txBody>
      </p:sp>
      <p:sp>
        <p:nvSpPr>
          <p:cNvPr id="11" name="TextBox 22"/>
          <p:cNvSpPr txBox="1">
            <a:spLocks noChangeArrowheads="1"/>
          </p:cNvSpPr>
          <p:nvPr/>
        </p:nvSpPr>
        <p:spPr bwMode="auto">
          <a:xfrm>
            <a:off x="3857625" y="442913"/>
            <a:ext cx="32146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000" b="1" dirty="0">
                <a:latin typeface="Arial Narrow" pitchFamily="34" charset="0"/>
              </a:rPr>
              <a:t>43,5</a:t>
            </a:r>
          </a:p>
          <a:p>
            <a:pPr algn="ctr">
              <a:lnSpc>
                <a:spcPct val="80000"/>
              </a:lnSpc>
              <a:defRPr/>
            </a:pPr>
            <a:r>
              <a:rPr lang="ru-RU" sz="1200" spc="100" dirty="0">
                <a:latin typeface="Arial Narrow" pitchFamily="34" charset="0"/>
              </a:rPr>
              <a:t>средняя оценка </a:t>
            </a:r>
          </a:p>
          <a:p>
            <a:pPr algn="ctr">
              <a:lnSpc>
                <a:spcPct val="80000"/>
              </a:lnSpc>
              <a:defRPr/>
            </a:pPr>
            <a:r>
              <a:rPr lang="ru-RU" sz="1200" spc="100" dirty="0">
                <a:latin typeface="Arial Narrow" pitchFamily="34" charset="0"/>
              </a:rPr>
              <a:t>компетентности</a:t>
            </a:r>
          </a:p>
          <a:p>
            <a:pPr algn="ctr">
              <a:lnSpc>
                <a:spcPct val="80000"/>
              </a:lnSpc>
              <a:defRPr/>
            </a:pPr>
            <a:r>
              <a:rPr lang="ru-RU" sz="1600" b="1" dirty="0">
                <a:latin typeface="Arial Narrow" pitchFamily="34" charset="0"/>
              </a:rPr>
              <a:t>преподавателей</a:t>
            </a:r>
          </a:p>
        </p:txBody>
      </p:sp>
      <p:sp>
        <p:nvSpPr>
          <p:cNvPr id="12" name="TextBox 22"/>
          <p:cNvSpPr txBox="1">
            <a:spLocks noChangeArrowheads="1"/>
          </p:cNvSpPr>
          <p:nvPr/>
        </p:nvSpPr>
        <p:spPr bwMode="auto">
          <a:xfrm>
            <a:off x="5286375" y="442913"/>
            <a:ext cx="32146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000" b="1" dirty="0">
                <a:latin typeface="Arial Narrow" pitchFamily="34" charset="0"/>
              </a:rPr>
              <a:t>46,3</a:t>
            </a:r>
          </a:p>
          <a:p>
            <a:pPr algn="ctr">
              <a:lnSpc>
                <a:spcPct val="80000"/>
              </a:lnSpc>
              <a:defRPr/>
            </a:pPr>
            <a:r>
              <a:rPr lang="ru-RU" sz="1200" spc="100" dirty="0">
                <a:latin typeface="Arial Narrow" pitchFamily="34" charset="0"/>
              </a:rPr>
              <a:t>средняя оценка </a:t>
            </a:r>
          </a:p>
          <a:p>
            <a:pPr algn="ctr">
              <a:lnSpc>
                <a:spcPct val="80000"/>
              </a:lnSpc>
              <a:defRPr/>
            </a:pPr>
            <a:r>
              <a:rPr lang="ru-RU" sz="1200" spc="100" dirty="0">
                <a:latin typeface="Arial Narrow" pitchFamily="34" charset="0"/>
              </a:rPr>
              <a:t>компетентности</a:t>
            </a:r>
          </a:p>
          <a:p>
            <a:pPr algn="ctr">
              <a:lnSpc>
                <a:spcPct val="80000"/>
              </a:lnSpc>
              <a:defRPr/>
            </a:pPr>
            <a:r>
              <a:rPr lang="ru-RU" sz="1600" b="1" dirty="0">
                <a:latin typeface="Arial Narrow" pitchFamily="34" charset="0"/>
              </a:rPr>
              <a:t>мастеров </a:t>
            </a:r>
            <a:r>
              <a:rPr lang="ru-RU" sz="1600" b="1" dirty="0" err="1">
                <a:latin typeface="Arial Narrow" pitchFamily="34" charset="0"/>
              </a:rPr>
              <a:t>п</a:t>
            </a:r>
            <a:r>
              <a:rPr lang="ru-RU" sz="1600" b="1" dirty="0">
                <a:latin typeface="Arial Narrow" pitchFamily="34" charset="0"/>
              </a:rPr>
              <a:t>/о</a:t>
            </a:r>
          </a:p>
        </p:txBody>
      </p:sp>
      <p:sp>
        <p:nvSpPr>
          <p:cNvPr id="13" name="TextBox 22"/>
          <p:cNvSpPr txBox="1">
            <a:spLocks noChangeArrowheads="1"/>
          </p:cNvSpPr>
          <p:nvPr/>
        </p:nvSpPr>
        <p:spPr bwMode="auto">
          <a:xfrm>
            <a:off x="6643688" y="442913"/>
            <a:ext cx="321468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000" b="1" dirty="0">
                <a:latin typeface="Arial Narrow" pitchFamily="34" charset="0"/>
              </a:rPr>
              <a:t>51,0</a:t>
            </a:r>
          </a:p>
          <a:p>
            <a:pPr algn="ctr">
              <a:lnSpc>
                <a:spcPct val="80000"/>
              </a:lnSpc>
              <a:defRPr/>
            </a:pPr>
            <a:r>
              <a:rPr lang="ru-RU" sz="1200" spc="100" dirty="0">
                <a:latin typeface="Arial Narrow" pitchFamily="34" charset="0"/>
              </a:rPr>
              <a:t>средняя оценка </a:t>
            </a:r>
          </a:p>
          <a:p>
            <a:pPr algn="ctr">
              <a:lnSpc>
                <a:spcPct val="80000"/>
              </a:lnSpc>
              <a:defRPr/>
            </a:pPr>
            <a:r>
              <a:rPr lang="ru-RU" sz="1200" spc="100" dirty="0">
                <a:latin typeface="Arial Narrow" pitchFamily="34" charset="0"/>
              </a:rPr>
              <a:t>компетентности</a:t>
            </a:r>
          </a:p>
          <a:p>
            <a:pPr algn="ctr">
              <a:lnSpc>
                <a:spcPct val="80000"/>
              </a:lnSpc>
              <a:defRPr/>
            </a:pPr>
            <a:r>
              <a:rPr lang="ru-RU" sz="1600" b="1" dirty="0">
                <a:latin typeface="Arial Narrow" pitchFamily="34" charset="0"/>
              </a:rPr>
              <a:t>методистов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143108" y="1714488"/>
            <a:ext cx="6643734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С учетом рассмотренных результатов социологического опроса представляется возможным рекомендовать руководящим работникам ПОО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способствовать повышению уровня осведомленности педагогов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о предстоящем введении профессионального стандарта «Педагог профессионального обучения, профессионального образования и дополнительного профессионального образования».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285984" y="285728"/>
            <a:ext cx="6500858" cy="65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dirty="0" smtClean="0">
                <a:latin typeface="Arial Narrow" pitchFamily="34" charset="0"/>
              </a:rPr>
              <a:t>Для обеспечения соответствия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уровней образования и обучения </a:t>
            </a:r>
            <a:r>
              <a:rPr lang="ru-RU" dirty="0" smtClean="0">
                <a:latin typeface="Arial Narrow" pitchFamily="34" charset="0"/>
              </a:rPr>
              <a:t>педагогических работников, а также уровня их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профессиональной компетентности</a:t>
            </a:r>
            <a:r>
              <a:rPr lang="ru-RU" dirty="0" smtClean="0">
                <a:latin typeface="Arial Narrow" pitchFamily="34" charset="0"/>
              </a:rPr>
              <a:t> требованиям профессионального стандарта рекомендуется:</a:t>
            </a:r>
          </a:p>
          <a:p>
            <a:pPr algn="just"/>
            <a:endParaRPr lang="ru-RU" sz="1200" dirty="0" smtClean="0">
              <a:latin typeface="Arial Narrow" pitchFamily="34" charset="0"/>
            </a:endParaRPr>
          </a:p>
          <a:p>
            <a:pPr lvl="0" algn="just"/>
            <a:endParaRPr lang="ru-RU" sz="200" dirty="0" smtClean="0">
              <a:latin typeface="Arial Narrow" pitchFamily="34" charset="0"/>
            </a:endParaRPr>
          </a:p>
          <a:p>
            <a:pPr lvl="0" algn="ctr"/>
            <a:r>
              <a:rPr lang="ru-RU" b="1" dirty="0" smtClean="0">
                <a:latin typeface="Arial Narrow" pitchFamily="34" charset="0"/>
              </a:rPr>
              <a:t>ПРЕПОДАВАТЕЛИ</a:t>
            </a:r>
          </a:p>
          <a:p>
            <a:pPr lvl="0" algn="just"/>
            <a:endParaRPr lang="ru-RU" dirty="0" smtClean="0">
              <a:latin typeface="Arial Narrow" pitchFamily="34" charset="0"/>
            </a:endParaRPr>
          </a:p>
          <a:p>
            <a:pPr algn="just">
              <a:buFontTx/>
              <a:buChar char="-"/>
            </a:pPr>
            <a:r>
              <a:rPr lang="ru-RU" dirty="0" smtClean="0">
                <a:latin typeface="Arial Narrow" pitchFamily="34" charset="0"/>
              </a:rPr>
              <a:t>при планировании повышения квалификации преподавателей </a:t>
            </a:r>
            <a:r>
              <a:rPr lang="ru-RU" dirty="0" err="1" smtClean="0">
                <a:latin typeface="Arial Narrow" pitchFamily="34" charset="0"/>
              </a:rPr>
              <a:t>общепрофессиональных</a:t>
            </a:r>
            <a:r>
              <a:rPr lang="ru-RU" dirty="0" smtClean="0">
                <a:latin typeface="Arial Narrow" pitchFamily="34" charset="0"/>
              </a:rPr>
              <a:t> дисциплин и профессиональных модулей предусмотреть возможность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обучения по программам педагогической направленности</a:t>
            </a:r>
            <a:r>
              <a:rPr lang="ru-RU" dirty="0" smtClean="0">
                <a:latin typeface="Arial Narrow" pitchFamily="34" charset="0"/>
              </a:rPr>
              <a:t> (для преподавателей, не имеющих педагогического образования), прохождения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стажировок в профильных организациях</a:t>
            </a:r>
            <a:r>
              <a:rPr lang="ru-RU" dirty="0" smtClean="0">
                <a:latin typeface="Arial Narrow" pitchFamily="34" charset="0"/>
              </a:rPr>
              <a:t>, а также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обучения и проверки знаний и навыков в области охраны труда</a:t>
            </a:r>
            <a:r>
              <a:rPr lang="ru-RU" dirty="0" smtClean="0">
                <a:latin typeface="Arial Narrow" pitchFamily="34" charset="0"/>
              </a:rPr>
              <a:t>;</a:t>
            </a:r>
          </a:p>
          <a:p>
            <a:pPr algn="just"/>
            <a:endParaRPr lang="ru-RU" sz="1200" dirty="0" smtClean="0">
              <a:latin typeface="Arial Narrow" pitchFamily="34" charset="0"/>
            </a:endParaRPr>
          </a:p>
          <a:p>
            <a:pPr algn="just"/>
            <a:r>
              <a:rPr lang="ru-RU" dirty="0" smtClean="0">
                <a:latin typeface="Arial Narrow" pitchFamily="34" charset="0"/>
              </a:rPr>
              <a:t>-способствовать повышению уровня профессиональной компетентности преподавателей в части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организации учебной деятельности обучающихся</a:t>
            </a:r>
            <a:r>
              <a:rPr lang="ru-RU" dirty="0" smtClean="0">
                <a:latin typeface="Arial Narrow" pitchFamily="34" charset="0"/>
              </a:rPr>
              <a:t> (самостоятельная работа и проектная, исследовательская деятельность обучающихся),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разработки учебно-методического обеспечения </a:t>
            </a:r>
            <a:r>
              <a:rPr lang="ru-RU" dirty="0" smtClean="0">
                <a:latin typeface="Arial Narrow" pitchFamily="34" charset="0"/>
              </a:rPr>
              <a:t>учебных дисциплин и профессиональных модулей, теории и практики проведения </a:t>
            </a:r>
            <a:r>
              <a:rPr lang="ru-RU" b="1" dirty="0" err="1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профориентационных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 мероприятий</a:t>
            </a:r>
            <a:r>
              <a:rPr lang="ru-RU" dirty="0" smtClean="0">
                <a:latin typeface="Arial Narrow" pitchFamily="34" charset="0"/>
              </a:rPr>
              <a:t> со школьниками и их родителями (законными представителями).</a:t>
            </a:r>
            <a:endParaRPr lang="ru-RU" sz="2000" dirty="0">
              <a:latin typeface="Arial Narrow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2428860" y="1643050"/>
            <a:ext cx="6215106" cy="1588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2428860" y="2141528"/>
            <a:ext cx="6215106" cy="1588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285984" y="285729"/>
            <a:ext cx="6500858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dirty="0" smtClean="0">
                <a:latin typeface="Arial Narrow" pitchFamily="34" charset="0"/>
              </a:rPr>
              <a:t>Для обеспечения соответствия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уровней образования и обучения </a:t>
            </a:r>
            <a:r>
              <a:rPr lang="ru-RU" dirty="0" smtClean="0">
                <a:latin typeface="Arial Narrow" pitchFamily="34" charset="0"/>
              </a:rPr>
              <a:t>педагогических работников, а также уровня их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профессиональной компетентности</a:t>
            </a:r>
            <a:r>
              <a:rPr lang="ru-RU" dirty="0" smtClean="0">
                <a:latin typeface="Arial Narrow" pitchFamily="34" charset="0"/>
              </a:rPr>
              <a:t> требованиям профессионального стандарта рекомендуется:</a:t>
            </a:r>
          </a:p>
          <a:p>
            <a:pPr algn="just"/>
            <a:endParaRPr lang="ru-RU" sz="1100" dirty="0" smtClean="0">
              <a:latin typeface="Arial Narrow" pitchFamily="34" charset="0"/>
            </a:endParaRPr>
          </a:p>
          <a:p>
            <a:pPr lvl="0" algn="just"/>
            <a:endParaRPr lang="ru-RU" sz="200" dirty="0" smtClean="0">
              <a:latin typeface="Arial Narrow" pitchFamily="34" charset="0"/>
            </a:endParaRPr>
          </a:p>
          <a:p>
            <a:pPr lvl="0" algn="ctr"/>
            <a:r>
              <a:rPr lang="ru-RU" b="1" dirty="0" smtClean="0">
                <a:latin typeface="Arial Narrow" pitchFamily="34" charset="0"/>
              </a:rPr>
              <a:t>МАСТЕРА ПРОИЗВОДСТВЕННОГО ОБУЧЕНИЯ</a:t>
            </a:r>
          </a:p>
          <a:p>
            <a:pPr lvl="0" algn="just"/>
            <a:endParaRPr lang="ru-RU" dirty="0" smtClean="0">
              <a:latin typeface="Arial Narrow" pitchFamily="34" charset="0"/>
            </a:endParaRPr>
          </a:p>
          <a:p>
            <a:pPr algn="just">
              <a:buFontTx/>
              <a:buChar char="-"/>
            </a:pPr>
            <a:r>
              <a:rPr lang="ru-RU" dirty="0" smtClean="0">
                <a:latin typeface="Arial Narrow" pitchFamily="34" charset="0"/>
              </a:rPr>
              <a:t>при планировании повышения квалификации мастеров производственного обучения предусмотреть возможность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обучения по программам педагогической направленности</a:t>
            </a:r>
            <a:r>
              <a:rPr lang="ru-RU" dirty="0" smtClean="0">
                <a:latin typeface="Arial Narrow" pitchFamily="34" charset="0"/>
              </a:rPr>
              <a:t> (для мастеров </a:t>
            </a:r>
            <a:r>
              <a:rPr lang="ru-RU" dirty="0" err="1" smtClean="0">
                <a:latin typeface="Arial Narrow" pitchFamily="34" charset="0"/>
              </a:rPr>
              <a:t>п</a:t>
            </a:r>
            <a:r>
              <a:rPr lang="ru-RU" dirty="0" smtClean="0">
                <a:latin typeface="Arial Narrow" pitchFamily="34" charset="0"/>
              </a:rPr>
              <a:t>/о, не имеющих педагогического образования), прохождения стажировок в профильных организациях, а также обучения и проверки знаний и навыков в области охраны труда;</a:t>
            </a:r>
          </a:p>
          <a:p>
            <a:pPr algn="just">
              <a:buFontTx/>
              <a:buChar char="-"/>
            </a:pPr>
            <a:endParaRPr lang="ru-RU" dirty="0" smtClean="0">
              <a:latin typeface="Arial Narrow" pitchFamily="34" charset="0"/>
            </a:endParaRPr>
          </a:p>
          <a:p>
            <a:pPr algn="just"/>
            <a:r>
              <a:rPr lang="ru-RU" dirty="0" smtClean="0">
                <a:latin typeface="Arial Narrow" pitchFamily="34" charset="0"/>
              </a:rPr>
              <a:t>-способствовать повышению уровня профессиональной компетентности мастеров производственного обучения в части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планирования учебной деятельности </a:t>
            </a:r>
            <a:r>
              <a:rPr lang="ru-RU" dirty="0" smtClean="0">
                <a:latin typeface="Arial Narrow" pitchFamily="34" charset="0"/>
              </a:rPr>
              <a:t>обучающихся,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разработки учебно-методического обеспечения</a:t>
            </a:r>
            <a:r>
              <a:rPr lang="ru-RU" dirty="0" smtClean="0">
                <a:latin typeface="Arial Narrow" pitchFamily="34" charset="0"/>
              </a:rPr>
              <a:t> учебной и производственной практики, подготовки обучающихся к участию в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конкурсах профессионального мастерства</a:t>
            </a:r>
            <a:r>
              <a:rPr lang="ru-RU" dirty="0" smtClean="0">
                <a:latin typeface="Arial Narrow" pitchFamily="34" charset="0"/>
              </a:rPr>
              <a:t>, а также теории и практики проведения </a:t>
            </a:r>
            <a:r>
              <a:rPr lang="ru-RU" b="1" dirty="0" err="1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профориентационных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 мероприятий </a:t>
            </a:r>
            <a:r>
              <a:rPr lang="ru-RU" dirty="0" smtClean="0">
                <a:latin typeface="Arial Narrow" pitchFamily="34" charset="0"/>
              </a:rPr>
              <a:t>со школьниками и их родителями (законными представителями).</a:t>
            </a:r>
            <a:endParaRPr lang="ru-RU" dirty="0">
              <a:latin typeface="Arial Narrow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2428860" y="1643050"/>
            <a:ext cx="6215106" cy="1588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2428860" y="2141528"/>
            <a:ext cx="6215106" cy="1588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285984" y="373963"/>
            <a:ext cx="6500858" cy="5555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dirty="0" smtClean="0">
                <a:latin typeface="Arial Narrow" pitchFamily="34" charset="0"/>
              </a:rPr>
              <a:t>Для обеспечения соответствия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уровней образования и обучения </a:t>
            </a:r>
            <a:r>
              <a:rPr lang="ru-RU" dirty="0" smtClean="0">
                <a:latin typeface="Arial Narrow" pitchFamily="34" charset="0"/>
              </a:rPr>
              <a:t>педагогических работников, а также уровня их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профессиональной компетентности</a:t>
            </a:r>
            <a:r>
              <a:rPr lang="ru-RU" dirty="0" smtClean="0">
                <a:latin typeface="Arial Narrow" pitchFamily="34" charset="0"/>
              </a:rPr>
              <a:t> требованиям профессионального стандарта рекомендуется:</a:t>
            </a:r>
          </a:p>
          <a:p>
            <a:pPr algn="just"/>
            <a:endParaRPr lang="ru-RU" sz="1100" dirty="0" smtClean="0">
              <a:latin typeface="Arial Narrow" pitchFamily="34" charset="0"/>
            </a:endParaRPr>
          </a:p>
          <a:p>
            <a:pPr lvl="0" algn="just"/>
            <a:endParaRPr lang="ru-RU" sz="200" dirty="0" smtClean="0">
              <a:latin typeface="Arial Narrow" pitchFamily="34" charset="0"/>
            </a:endParaRPr>
          </a:p>
          <a:p>
            <a:pPr lvl="0" algn="ctr"/>
            <a:r>
              <a:rPr lang="ru-RU" b="1" dirty="0" smtClean="0">
                <a:latin typeface="Arial Narrow" pitchFamily="34" charset="0"/>
              </a:rPr>
              <a:t>РАБОТНИКИ МЕТОДИЧЕСКИЙ ПОДРАЗДЕЛЕНИЙ</a:t>
            </a:r>
          </a:p>
          <a:p>
            <a:pPr lvl="0" algn="just"/>
            <a:endParaRPr lang="ru-RU" dirty="0" smtClean="0">
              <a:latin typeface="Arial Narrow" pitchFamily="34" charset="0"/>
            </a:endParaRPr>
          </a:p>
          <a:p>
            <a:pPr algn="just">
              <a:buFontTx/>
              <a:buChar char="-"/>
            </a:pPr>
            <a:r>
              <a:rPr lang="ru-RU" dirty="0" smtClean="0">
                <a:latin typeface="Arial Narrow" pitchFamily="34" charset="0"/>
              </a:rPr>
              <a:t>при планировании повышения квалификации работников методических подразделений предусмотреть возможность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обучения по программам педагогической направленности </a:t>
            </a:r>
            <a:r>
              <a:rPr lang="ru-RU" dirty="0" smtClean="0">
                <a:latin typeface="Arial Narrow" pitchFamily="34" charset="0"/>
              </a:rPr>
              <a:t>(для работников, не имеющих педагогического образования);</a:t>
            </a:r>
          </a:p>
          <a:p>
            <a:pPr algn="just"/>
            <a:endParaRPr lang="ru-RU" dirty="0" smtClean="0">
              <a:latin typeface="Arial Narrow" pitchFamily="34" charset="0"/>
            </a:endParaRPr>
          </a:p>
          <a:p>
            <a:pPr algn="just"/>
            <a:r>
              <a:rPr lang="ru-RU" dirty="0" smtClean="0">
                <a:latin typeface="Arial Narrow" pitchFamily="34" charset="0"/>
              </a:rPr>
              <a:t>-способствовать повышению уровня профессиональной компетентности работников методических подразделений в части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методического обеспечения индивидуальной и групповой исследовательской и проектной деятельности обучающихся</a:t>
            </a:r>
            <a:r>
              <a:rPr lang="ru-RU" dirty="0" smtClean="0">
                <a:latin typeface="Arial Narrow" pitchFamily="34" charset="0"/>
              </a:rPr>
              <a:t>,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экспертизы</a:t>
            </a:r>
            <a:r>
              <a:rPr lang="ru-RU" dirty="0" smtClean="0">
                <a:latin typeface="Arial Narrow" pitchFamily="34" charset="0"/>
              </a:rPr>
              <a:t> научно-методических и учебно-методических материалов, а также теории и практики проведения </a:t>
            </a:r>
            <a:r>
              <a:rPr lang="ru-RU" b="1" dirty="0" err="1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профориентационных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 мероприятий</a:t>
            </a:r>
            <a:r>
              <a:rPr lang="ru-RU" dirty="0" smtClean="0">
                <a:latin typeface="Arial Narrow" pitchFamily="34" charset="0"/>
              </a:rPr>
              <a:t> со школьниками и их родителями (законными представителями).</a:t>
            </a:r>
            <a:endParaRPr lang="ru-RU" dirty="0">
              <a:latin typeface="Arial Narrow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2428860" y="1643050"/>
            <a:ext cx="6215106" cy="1588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2428860" y="2141528"/>
            <a:ext cx="6215106" cy="1588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5"/>
          <p:cNvSpPr txBox="1">
            <a:spLocks noChangeArrowheads="1"/>
          </p:cNvSpPr>
          <p:nvPr/>
        </p:nvSpPr>
        <p:spPr bwMode="auto">
          <a:xfrm>
            <a:off x="1428728" y="3038476"/>
            <a:ext cx="66436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latin typeface="Myriad Pro" pitchFamily="34" charset="0"/>
              </a:rPr>
              <a:t>Благодарим за внимание</a:t>
            </a:r>
            <a:r>
              <a:rPr lang="ru-RU" sz="2400" b="1" dirty="0" smtClean="0">
                <a:latin typeface="Arial Narrow" pitchFamily="34" charset="0"/>
              </a:rPr>
              <a:t>!</a:t>
            </a:r>
            <a:endParaRPr lang="ru-RU" sz="2400" b="1" dirty="0">
              <a:latin typeface="Arial Narrow" pitchFamily="34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14313" y="285750"/>
            <a:ext cx="8715375" cy="611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defRPr/>
            </a:pPr>
            <a:endParaRPr lang="ru-RU" dirty="0" smtClean="0">
              <a:latin typeface="Myriad Pro" pitchFamily="34" charset="0"/>
            </a:endParaRPr>
          </a:p>
          <a:p>
            <a:pPr algn="ctr">
              <a:defRPr/>
            </a:pPr>
            <a:endParaRPr lang="ru-RU" b="1" dirty="0" smtClean="0">
              <a:latin typeface="Myriad Pro" pitchFamily="34" charset="0"/>
            </a:endParaRPr>
          </a:p>
          <a:p>
            <a:pPr algn="ctr">
              <a:defRPr/>
            </a:pPr>
            <a:endParaRPr lang="ru-RU" b="1" dirty="0" smtClean="0">
              <a:latin typeface="Myriad Pro" pitchFamily="34" charset="0"/>
            </a:endParaRPr>
          </a:p>
          <a:p>
            <a:pPr algn="ctr">
              <a:defRPr/>
            </a:pPr>
            <a:endParaRPr lang="ru-RU" b="1" dirty="0" smtClean="0">
              <a:latin typeface="Myriad Pro" pitchFamily="34" charset="0"/>
            </a:endParaRPr>
          </a:p>
          <a:p>
            <a:pPr algn="ctr">
              <a:defRPr/>
            </a:pPr>
            <a:endParaRPr lang="ru-RU" b="1" dirty="0" smtClean="0">
              <a:latin typeface="Myriad Pro" pitchFamily="34" charset="0"/>
            </a:endParaRPr>
          </a:p>
          <a:p>
            <a:pPr algn="ctr">
              <a:defRPr/>
            </a:pPr>
            <a:endParaRPr lang="ru-RU" b="1" dirty="0" smtClean="0">
              <a:latin typeface="Myriad Pro" pitchFamily="34" charset="0"/>
            </a:endParaRPr>
          </a:p>
          <a:p>
            <a:pPr algn="ctr">
              <a:defRPr/>
            </a:pPr>
            <a:endParaRPr lang="ru-RU" b="1" dirty="0" smtClean="0">
              <a:latin typeface="Myriad Pro" pitchFamily="34" charset="0"/>
            </a:endParaRPr>
          </a:p>
          <a:p>
            <a:pPr algn="ctr">
              <a:defRPr/>
            </a:pPr>
            <a:endParaRPr lang="ru-RU" b="1" dirty="0" smtClean="0">
              <a:latin typeface="Myriad Pro" pitchFamily="34" charset="0"/>
            </a:endParaRPr>
          </a:p>
          <a:p>
            <a:pPr algn="ctr">
              <a:defRPr/>
            </a:pPr>
            <a:endParaRPr lang="ru-RU" b="1" dirty="0" smtClean="0">
              <a:latin typeface="Myriad Pro" pitchFamily="34" charset="0"/>
            </a:endParaRPr>
          </a:p>
          <a:p>
            <a:pPr algn="ctr">
              <a:defRPr/>
            </a:pPr>
            <a:endParaRPr lang="ru-RU" b="1" dirty="0" smtClean="0">
              <a:latin typeface="Myriad Pro" pitchFamily="34" charset="0"/>
            </a:endParaRPr>
          </a:p>
          <a:p>
            <a:pPr algn="ctr">
              <a:defRPr/>
            </a:pPr>
            <a:endParaRPr lang="ru-RU" b="1" dirty="0" smtClean="0">
              <a:latin typeface="Myriad Pro" pitchFamily="34" charset="0"/>
            </a:endParaRPr>
          </a:p>
          <a:p>
            <a:pPr algn="ctr">
              <a:defRPr/>
            </a:pPr>
            <a:endParaRPr lang="ru-RU" b="1" dirty="0" smtClean="0">
              <a:latin typeface="Myriad Pro" pitchFamily="34" charset="0"/>
            </a:endParaRPr>
          </a:p>
          <a:p>
            <a:pPr algn="ctr">
              <a:defRPr/>
            </a:pPr>
            <a:endParaRPr lang="ru-RU" b="1" dirty="0" smtClean="0">
              <a:latin typeface="Myriad Pro" pitchFamily="34" charset="0"/>
            </a:endParaRPr>
          </a:p>
          <a:p>
            <a:pPr algn="ctr">
              <a:defRPr/>
            </a:pPr>
            <a:endParaRPr lang="ru-RU" b="1" dirty="0" smtClean="0">
              <a:latin typeface="Myriad Pro" pitchFamily="34" charset="0"/>
            </a:endParaRPr>
          </a:p>
          <a:p>
            <a:pPr algn="ctr">
              <a:defRPr/>
            </a:pPr>
            <a:endParaRPr lang="ru-RU" b="1" dirty="0">
              <a:latin typeface="Arial Narrow" pitchFamily="34" charset="0"/>
            </a:endParaRPr>
          </a:p>
          <a:p>
            <a:pPr algn="ctr">
              <a:defRPr/>
            </a:pPr>
            <a:endParaRPr lang="ru-RU" b="1" dirty="0">
              <a:latin typeface="Arial Narrow" pitchFamily="34" charset="0"/>
            </a:endParaRPr>
          </a:p>
          <a:p>
            <a:pPr marL="5022850">
              <a:defRPr/>
            </a:pPr>
            <a:r>
              <a:rPr lang="ru-RU" sz="1700" b="1" dirty="0" smtClean="0">
                <a:latin typeface="Myriad Pro" pitchFamily="34" charset="0"/>
              </a:rPr>
              <a:t>Максимова </a:t>
            </a:r>
            <a:r>
              <a:rPr lang="ru-RU" sz="1700" b="1" dirty="0">
                <a:latin typeface="Myriad Pro" pitchFamily="34" charset="0"/>
              </a:rPr>
              <a:t>Наталья Алексеевна,</a:t>
            </a:r>
          </a:p>
          <a:p>
            <a:pPr marL="5022850">
              <a:defRPr/>
            </a:pPr>
            <a:r>
              <a:rPr lang="ru-RU" sz="1700" b="1" dirty="0">
                <a:latin typeface="Myriad Pro" pitchFamily="34" charset="0"/>
              </a:rPr>
              <a:t>методист научно-аналитического центра ГБУ ДПО «КРИРПО»</a:t>
            </a:r>
          </a:p>
          <a:p>
            <a:pPr algn="ctr">
              <a:defRPr/>
            </a:pPr>
            <a:endParaRPr lang="ru-RU" b="1" dirty="0">
              <a:latin typeface="Arial Narrow" pitchFamily="34" charset="0"/>
            </a:endParaRPr>
          </a:p>
          <a:p>
            <a:pPr algn="ctr">
              <a:defRPr/>
            </a:pPr>
            <a:endParaRPr lang="ru-RU" b="1" dirty="0" smtClean="0">
              <a:latin typeface="Arial Narrow" pitchFamily="34" charset="0"/>
            </a:endParaRPr>
          </a:p>
          <a:p>
            <a:pPr algn="ctr">
              <a:defRPr/>
            </a:pPr>
            <a:endParaRPr lang="ru-RU" b="1" dirty="0" smtClean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3804</TotalTime>
  <Words>2268</Words>
  <Application>Microsoft Office PowerPoint</Application>
  <PresentationFormat>Экран (4:3)</PresentationFormat>
  <Paragraphs>564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5" baseType="lpstr">
      <vt:lpstr>Arial</vt:lpstr>
      <vt:lpstr>Myriad Pro</vt:lpstr>
      <vt:lpstr>Arial Narrow</vt:lpstr>
      <vt:lpstr>Wingdings</vt:lpstr>
      <vt:lpstr>Times New Roman</vt:lpstr>
      <vt:lpstr>Calibri</vt:lpstr>
      <vt:lpstr>Thème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Обобщенная трудовая функция преподавателя: ПРЕПОДАВАНИЕ ПО ПРОГРАММЕ СПО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 NAME</dc:title>
  <dc:creator>De</dc:creator>
  <cp:lastModifiedBy>Гуляева</cp:lastModifiedBy>
  <cp:revision>168</cp:revision>
  <dcterms:created xsi:type="dcterms:W3CDTF">2008-03-05T16:02:59Z</dcterms:created>
  <dcterms:modified xsi:type="dcterms:W3CDTF">2016-08-26T02:51:32Z</dcterms:modified>
</cp:coreProperties>
</file>